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7"/>
  </p:notesMasterIdLst>
  <p:sldIdLst>
    <p:sldId id="256" r:id="rId2"/>
    <p:sldId id="257" r:id="rId3"/>
    <p:sldId id="258" r:id="rId4"/>
    <p:sldId id="259" r:id="rId5"/>
    <p:sldId id="260" r:id="rId6"/>
    <p:sldId id="261" r:id="rId7"/>
    <p:sldId id="349"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50" r:id="rId25"/>
    <p:sldId id="279" r:id="rId26"/>
    <p:sldId id="283" r:id="rId27"/>
    <p:sldId id="280" r:id="rId28"/>
    <p:sldId id="281" r:id="rId29"/>
    <p:sldId id="282" r:id="rId30"/>
    <p:sldId id="284" r:id="rId31"/>
    <p:sldId id="285" r:id="rId32"/>
    <p:sldId id="286" r:id="rId33"/>
    <p:sldId id="287" r:id="rId34"/>
    <p:sldId id="288" r:id="rId35"/>
    <p:sldId id="289" r:id="rId36"/>
    <p:sldId id="290" r:id="rId37"/>
    <p:sldId id="360" r:id="rId38"/>
    <p:sldId id="361" r:id="rId39"/>
    <p:sldId id="353" r:id="rId40"/>
    <p:sldId id="292" r:id="rId41"/>
    <p:sldId id="293" r:id="rId42"/>
    <p:sldId id="294" r:id="rId43"/>
    <p:sldId id="295" r:id="rId44"/>
    <p:sldId id="296" r:id="rId45"/>
    <p:sldId id="297" r:id="rId46"/>
    <p:sldId id="298" r:id="rId47"/>
    <p:sldId id="299" r:id="rId48"/>
    <p:sldId id="300" r:id="rId49"/>
    <p:sldId id="301" r:id="rId50"/>
    <p:sldId id="302" r:id="rId51"/>
    <p:sldId id="363" r:id="rId52"/>
    <p:sldId id="362" r:id="rId53"/>
    <p:sldId id="354" r:id="rId54"/>
    <p:sldId id="306" r:id="rId55"/>
    <p:sldId id="305" r:id="rId56"/>
    <p:sldId id="304" r:id="rId57"/>
    <p:sldId id="307" r:id="rId58"/>
    <p:sldId id="308" r:id="rId59"/>
    <p:sldId id="351" r:id="rId60"/>
    <p:sldId id="309" r:id="rId61"/>
    <p:sldId id="310" r:id="rId62"/>
    <p:sldId id="311" r:id="rId63"/>
    <p:sldId id="312" r:id="rId64"/>
    <p:sldId id="313" r:id="rId65"/>
    <p:sldId id="352" r:id="rId66"/>
    <p:sldId id="314" r:id="rId67"/>
    <p:sldId id="315" r:id="rId68"/>
    <p:sldId id="316" r:id="rId69"/>
    <p:sldId id="317" r:id="rId70"/>
    <p:sldId id="365" r:id="rId71"/>
    <p:sldId id="364" r:id="rId72"/>
    <p:sldId id="355" r:id="rId73"/>
    <p:sldId id="356"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67" r:id="rId94"/>
    <p:sldId id="366" r:id="rId95"/>
    <p:sldId id="357" r:id="rId96"/>
    <p:sldId id="358" r:id="rId97"/>
    <p:sldId id="341" r:id="rId98"/>
    <p:sldId id="342" r:id="rId99"/>
    <p:sldId id="343" r:id="rId100"/>
    <p:sldId id="344" r:id="rId101"/>
    <p:sldId id="346" r:id="rId102"/>
    <p:sldId id="345" r:id="rId103"/>
    <p:sldId id="347" r:id="rId104"/>
    <p:sldId id="348" r:id="rId105"/>
    <p:sldId id="359" r:id="rId10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888888"/>
    <a:srgbClr val="9C626A"/>
    <a:srgbClr val="8C5A71"/>
    <a:srgbClr val="A29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15" autoAdjust="0"/>
    <p:restoredTop sz="90925" autoAdjust="0"/>
  </p:normalViewPr>
  <p:slideViewPr>
    <p:cSldViewPr>
      <p:cViewPr varScale="1">
        <p:scale>
          <a:sx n="61" d="100"/>
          <a:sy n="61" d="100"/>
        </p:scale>
        <p:origin x="1092" y="52"/>
      </p:cViewPr>
      <p:guideLst>
        <p:guide orient="horz" pos="2160"/>
        <p:guide pos="3840"/>
      </p:guideLst>
    </p:cSldViewPr>
  </p:slideViewPr>
  <p:notesTextViewPr>
    <p:cViewPr>
      <p:scale>
        <a:sx n="25" d="100"/>
        <a:sy n="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9A26D3-ABE8-42D7-9F6D-240707A10B4F}" type="datetimeFigureOut">
              <a:rPr lang="ar-SA" smtClean="0"/>
              <a:t>15/02/42</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DB06726-2144-4AE9-8431-0991BC8CAB09}" type="slidenum">
              <a:rPr lang="ar-SA" smtClean="0"/>
              <a:t>‹#›</a:t>
            </a:fld>
            <a:endParaRPr lang="ar-SA"/>
          </a:p>
        </p:txBody>
      </p:sp>
    </p:spTree>
    <p:extLst>
      <p:ext uri="{BB962C8B-B14F-4D97-AF65-F5344CB8AC3E}">
        <p14:creationId xmlns:p14="http://schemas.microsoft.com/office/powerpoint/2010/main" val="29811052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DB06726-2144-4AE9-8431-0991BC8CAB09}" type="slidenum">
              <a:rPr lang="ar-SA" smtClean="0"/>
              <a:t>19</a:t>
            </a:fld>
            <a:endParaRPr lang="ar-SA"/>
          </a:p>
        </p:txBody>
      </p:sp>
    </p:spTree>
    <p:extLst>
      <p:ext uri="{BB962C8B-B14F-4D97-AF65-F5344CB8AC3E}">
        <p14:creationId xmlns:p14="http://schemas.microsoft.com/office/powerpoint/2010/main" val="221946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8"/>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38DFD9E-82FD-41E2-86A7-534428FD9E77}"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256272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38DFD9E-82FD-41E2-86A7-534428FD9E77}"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399988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1"/>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41"/>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38DFD9E-82FD-41E2-86A7-534428FD9E77}"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56326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38DFD9E-82FD-41E2-86A7-534428FD9E77}"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162407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3"/>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38DFD9E-82FD-41E2-86A7-534428FD9E77}" type="datetimeFigureOut">
              <a:rPr lang="ar-SA" smtClean="0"/>
              <a:t>15/02/42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20222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38DFD9E-82FD-41E2-86A7-534428FD9E77}" type="datetimeFigureOut">
              <a:rPr lang="ar-SA" smtClean="0"/>
              <a:t>15/02/42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73215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38DFD9E-82FD-41E2-86A7-534428FD9E77}" type="datetimeFigureOut">
              <a:rPr lang="ar-SA" smtClean="0"/>
              <a:t>15/02/42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76874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38DFD9E-82FD-41E2-86A7-534428FD9E77}" type="datetimeFigureOut">
              <a:rPr lang="ar-SA" smtClean="0"/>
              <a:t>15/02/42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154727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38DFD9E-82FD-41E2-86A7-534428FD9E77}" type="datetimeFigureOut">
              <a:rPr lang="ar-SA" smtClean="0"/>
              <a:t>15/02/42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329114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2"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38DFD9E-82FD-41E2-86A7-534428FD9E77}" type="datetimeFigureOut">
              <a:rPr lang="ar-SA" smtClean="0"/>
              <a:t>15/02/42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69006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38DFD9E-82FD-41E2-86A7-534428FD9E77}" type="datetimeFigureOut">
              <a:rPr lang="ar-SA" smtClean="0"/>
              <a:t>15/02/42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4F7FAAF-AD2C-4BB1-BE37-6119BD8387AC}" type="slidenum">
              <a:rPr lang="ar-SA" smtClean="0"/>
              <a:t>‹#›</a:t>
            </a:fld>
            <a:endParaRPr lang="ar-SA"/>
          </a:p>
        </p:txBody>
      </p:sp>
    </p:spTree>
    <p:extLst>
      <p:ext uri="{BB962C8B-B14F-4D97-AF65-F5344CB8AC3E}">
        <p14:creationId xmlns:p14="http://schemas.microsoft.com/office/powerpoint/2010/main" val="36467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38DFD9E-82FD-41E2-86A7-534428FD9E77}" type="datetimeFigureOut">
              <a:rPr lang="ar-SA" smtClean="0"/>
              <a:t>15/02/42</a:t>
            </a:fld>
            <a:endParaRPr lang="ar-SA"/>
          </a:p>
        </p:txBody>
      </p:sp>
      <p:sp>
        <p:nvSpPr>
          <p:cNvPr id="5" name="عنصر نائب للتذييل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F7FAAF-AD2C-4BB1-BE37-6119BD8387AC}" type="slidenum">
              <a:rPr lang="ar-SA" smtClean="0"/>
              <a:t>‹#›</a:t>
            </a:fld>
            <a:endParaRPr lang="ar-SA"/>
          </a:p>
        </p:txBody>
      </p:sp>
    </p:spTree>
    <p:extLst>
      <p:ext uri="{BB962C8B-B14F-4D97-AF65-F5344CB8AC3E}">
        <p14:creationId xmlns:p14="http://schemas.microsoft.com/office/powerpoint/2010/main" val="228953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104.xml.rels><?xml version="1.0" encoding="UTF-8" standalone="yes"?>
<Relationships xmlns="http://schemas.openxmlformats.org/package/2006/relationships"><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6.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3.png"/><Relationship Id="rId9" Type="http://schemas.microsoft.com/office/2007/relationships/hdphoto" Target="../media/hdphoto9.wdp"/></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3.png"/><Relationship Id="rId7" Type="http://schemas.openxmlformats.org/officeDocument/2006/relationships/slide" Target="slide1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53.xml"/><Relationship Id="rId4" Type="http://schemas.microsoft.com/office/2007/relationships/hdphoto" Target="../media/hdphoto1.wdp"/><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jpe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6.wdp"/></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3.xml"/><Relationship Id="rId5" Type="http://schemas.openxmlformats.org/officeDocument/2006/relationships/slide" Target="slide4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6.wdp"/></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image" Target="../media/image3.png"/><Relationship Id="rId7" Type="http://schemas.openxmlformats.org/officeDocument/2006/relationships/slide" Target="slide5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56.xml"/><Relationship Id="rId5" Type="http://schemas.openxmlformats.org/officeDocument/2006/relationships/slide" Target="slide55.xml"/><Relationship Id="rId10" Type="http://schemas.openxmlformats.org/officeDocument/2006/relationships/slide" Target="slide61.xml"/><Relationship Id="rId4" Type="http://schemas.microsoft.com/office/2007/relationships/hdphoto" Target="../media/hdphoto1.wdp"/><Relationship Id="rId9" Type="http://schemas.openxmlformats.org/officeDocument/2006/relationships/slide" Target="slide58.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www.google.com.sa/url?sa=i&amp;url=https://www.facebook.com/197618267033299/photos/%D8%AA%D9%83%D8%A8%D9%8A%D8%B1%D8%A9-%D8%A7%D9%84%D8%A5%D8%AD%D8%B1%D8%A7%D9%85/458394637622326/&amp;psig=AOvVaw1QGbjRYBXhDdWk14MifrO9&amp;ust=1598186497536000&amp;source=images&amp;cd=vfe&amp;ved=0CAIQjRxqFwoTCJDPi_TqrusCFQAAAAAdAAAAABAT"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6.wdp"/></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image" Target="../media/image3.png"/><Relationship Id="rId7" Type="http://schemas.openxmlformats.org/officeDocument/2006/relationships/slide" Target="slide8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81.xml"/><Relationship Id="rId5" Type="http://schemas.openxmlformats.org/officeDocument/2006/relationships/slide" Target="slide74.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93.xml.rels><?xml version="1.0" encoding="UTF-8" standalone="yes"?>
<Relationships xmlns="http://schemas.openxmlformats.org/package/2006/relationships"><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oogle.com.sa/url?sa=i&amp;url=https%3A%2F%2Fwww.z2z2.net%2Fvb%2Fshowthread.php%3Fp%3D1387378&amp;psig=AOvVaw3eCKjTgZKO58jI4CzoSNEC&amp;ust=1598351882651000&amp;source=images&amp;cd=vfe&amp;ved=0CAIQjRxqFwoTCNingvjSs-sCFQAAAAAdAAAAABAD" TargetMode="External"/><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6.wdp"/></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9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98.xml"/><Relationship Id="rId5" Type="http://schemas.openxmlformats.org/officeDocument/2006/relationships/slide" Target="slide97.xml"/><Relationship Id="rId4" Type="http://schemas.microsoft.com/office/2007/relationships/hdphoto" Target="../media/hdphoto1.wdp"/></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347129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5" name="مستطيل مستدير الزوايا 4"/>
          <p:cNvSpPr/>
          <p:nvPr/>
        </p:nvSpPr>
        <p:spPr>
          <a:xfrm rot="20561873">
            <a:off x="5229727" y="667938"/>
            <a:ext cx="1876564" cy="697593"/>
          </a:xfrm>
          <a:prstGeom prst="roundRect">
            <a:avLst/>
          </a:prstGeom>
          <a:no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مستدير الزوايا 2"/>
          <p:cNvSpPr/>
          <p:nvPr/>
        </p:nvSpPr>
        <p:spPr>
          <a:xfrm>
            <a:off x="5519936" y="764704"/>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يسن :</a:t>
            </a:r>
          </a:p>
        </p:txBody>
      </p:sp>
      <p:sp>
        <p:nvSpPr>
          <p:cNvPr id="4" name="مربع نص 3"/>
          <p:cNvSpPr txBox="1"/>
          <p:nvPr/>
        </p:nvSpPr>
        <p:spPr>
          <a:xfrm>
            <a:off x="2139752" y="1772816"/>
            <a:ext cx="8064896" cy="553998"/>
          </a:xfrm>
          <a:prstGeom prst="rect">
            <a:avLst/>
          </a:prstGeom>
          <a:solidFill>
            <a:schemeClr val="bg2">
              <a:lumMod val="75000"/>
            </a:schemeClr>
          </a:solidFill>
          <a:ln>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وخلع ثيابه لئلا يحمى جسده فيسرع إليه الفساد</a:t>
            </a:r>
          </a:p>
        </p:txBody>
      </p:sp>
      <p:cxnSp>
        <p:nvCxnSpPr>
          <p:cNvPr id="8" name="رابط كسهم مستقيم 7"/>
          <p:cNvCxnSpPr/>
          <p:nvPr/>
        </p:nvCxnSpPr>
        <p:spPr>
          <a:xfrm>
            <a:off x="6172200" y="1376797"/>
            <a:ext cx="0" cy="36004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2139752" y="2479217"/>
            <a:ext cx="8064896" cy="1015663"/>
          </a:xfrm>
          <a:prstGeom prst="rect">
            <a:avLst/>
          </a:prstGeom>
          <a:solidFill>
            <a:schemeClr val="bg2">
              <a:lumMod val="90000"/>
            </a:schemeClr>
          </a:solidFill>
          <a:ln>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وستره بثوب لما روت عائشة «أن النبي صلى الله عليه وسلم حين توفي سجي ببرد حبره» </a:t>
            </a:r>
          </a:p>
        </p:txBody>
      </p:sp>
      <p:sp>
        <p:nvSpPr>
          <p:cNvPr id="10" name="مربع نص 9"/>
          <p:cNvSpPr txBox="1"/>
          <p:nvPr/>
        </p:nvSpPr>
        <p:spPr>
          <a:xfrm>
            <a:off x="2135561" y="3152000"/>
            <a:ext cx="8064896" cy="553998"/>
          </a:xfrm>
          <a:prstGeom prst="rect">
            <a:avLst/>
          </a:prstGeom>
          <a:solidFill>
            <a:schemeClr val="bg2">
              <a:lumMod val="75000"/>
            </a:schemeClr>
          </a:solidFill>
          <a:ln>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وينبغي أن يعطف فاضل الثوب عند رأسه ورجليه لئلا يرتفع بالريح </a:t>
            </a:r>
          </a:p>
        </p:txBody>
      </p:sp>
      <p:sp>
        <p:nvSpPr>
          <p:cNvPr id="11" name="مربع نص 10"/>
          <p:cNvSpPr txBox="1"/>
          <p:nvPr/>
        </p:nvSpPr>
        <p:spPr>
          <a:xfrm>
            <a:off x="2144125" y="3861048"/>
            <a:ext cx="8064896" cy="553998"/>
          </a:xfrm>
          <a:prstGeom prst="rect">
            <a:avLst/>
          </a:prstGeom>
          <a:solidFill>
            <a:schemeClr val="bg2">
              <a:lumMod val="90000"/>
            </a:schemeClr>
          </a:solidFill>
          <a:ln>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و وضع الحديدة أو نحوها «ضعوا على بطنه شيئاً من حديد» , و لئلا ينتفخ بطنه</a:t>
            </a:r>
          </a:p>
        </p:txBody>
      </p:sp>
      <p:sp>
        <p:nvSpPr>
          <p:cNvPr id="12" name="مربع نص 11"/>
          <p:cNvSpPr txBox="1"/>
          <p:nvPr/>
        </p:nvSpPr>
        <p:spPr>
          <a:xfrm>
            <a:off x="2166821" y="4567449"/>
            <a:ext cx="8064896" cy="1015663"/>
          </a:xfrm>
          <a:prstGeom prst="rect">
            <a:avLst/>
          </a:prstGeom>
          <a:solidFill>
            <a:schemeClr val="bg2">
              <a:lumMod val="75000"/>
            </a:schemeClr>
          </a:solidFill>
          <a:ln>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ووضعه على سرير غسله لأنه يبعد عن الهوام متوجهاً إلى القبلة على جنبه الأيمن منحدراً نحو رجليه أي يكون رأسه أعلى من رجليه لينصب عنه الماء وما يخرج منه </a:t>
            </a:r>
          </a:p>
        </p:txBody>
      </p:sp>
    </p:spTree>
    <p:extLst>
      <p:ext uri="{BB962C8B-B14F-4D97-AF65-F5344CB8AC3E}">
        <p14:creationId xmlns:p14="http://schemas.microsoft.com/office/powerpoint/2010/main" val="1852245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8335395" y="1265199"/>
            <a:ext cx="1563990" cy="405088"/>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وتحرم</a:t>
            </a:r>
          </a:p>
        </p:txBody>
      </p:sp>
      <p:sp>
        <p:nvSpPr>
          <p:cNvPr id="4" name="مربع نص 3"/>
          <p:cNvSpPr txBox="1"/>
          <p:nvPr/>
        </p:nvSpPr>
        <p:spPr>
          <a:xfrm>
            <a:off x="3416013" y="1297101"/>
            <a:ext cx="1384714" cy="523220"/>
          </a:xfrm>
          <a:prstGeom prst="rect">
            <a:avLst/>
          </a:prstGeom>
          <a:noFill/>
          <a:ln>
            <a:noFill/>
          </a:ln>
        </p:spPr>
        <p:txBody>
          <a:bodyPr wrap="square" rtlCol="1">
            <a:spAutoFit/>
          </a:bodyPr>
          <a:lstStyle/>
          <a:p>
            <a:pPr algn="ctr"/>
            <a:r>
              <a:rPr lang="ar-SA" sz="2800" b="1" dirty="0">
                <a:latin typeface="Microsoft Uighur" pitchFamily="2" charset="-78"/>
                <a:cs typeface="Microsoft Uighur" pitchFamily="2" charset="-78"/>
              </a:rPr>
              <a:t>تعزية كافر</a:t>
            </a:r>
          </a:p>
        </p:txBody>
      </p:sp>
      <p:cxnSp>
        <p:nvCxnSpPr>
          <p:cNvPr id="5" name="رابط مستقيم 4"/>
          <p:cNvCxnSpPr/>
          <p:nvPr/>
        </p:nvCxnSpPr>
        <p:spPr>
          <a:xfrm>
            <a:off x="9130444" y="961539"/>
            <a:ext cx="0" cy="29991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H="1">
            <a:off x="4022068" y="961536"/>
            <a:ext cx="510837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4022065" y="961539"/>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11"/>
          <p:cNvSpPr/>
          <p:nvPr/>
        </p:nvSpPr>
        <p:spPr>
          <a:xfrm>
            <a:off x="8335395" y="2508527"/>
            <a:ext cx="1563990" cy="405088"/>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وكره</a:t>
            </a:r>
          </a:p>
        </p:txBody>
      </p:sp>
      <p:sp>
        <p:nvSpPr>
          <p:cNvPr id="13" name="مربع نص 12"/>
          <p:cNvSpPr txBox="1"/>
          <p:nvPr/>
        </p:nvSpPr>
        <p:spPr>
          <a:xfrm>
            <a:off x="3416013" y="2540429"/>
            <a:ext cx="1384714" cy="523220"/>
          </a:xfrm>
          <a:prstGeom prst="rect">
            <a:avLst/>
          </a:prstGeom>
          <a:noFill/>
          <a:ln>
            <a:noFill/>
          </a:ln>
        </p:spPr>
        <p:txBody>
          <a:bodyPr wrap="square" rtlCol="1">
            <a:spAutoFit/>
          </a:bodyPr>
          <a:lstStyle/>
          <a:p>
            <a:pPr algn="ctr"/>
            <a:r>
              <a:rPr lang="ar-SA" sz="2800" b="1" dirty="0">
                <a:latin typeface="Microsoft Uighur" pitchFamily="2" charset="-78"/>
                <a:cs typeface="Microsoft Uighur" pitchFamily="2" charset="-78"/>
              </a:rPr>
              <a:t>تكرارها</a:t>
            </a:r>
          </a:p>
        </p:txBody>
      </p:sp>
      <p:cxnSp>
        <p:nvCxnSpPr>
          <p:cNvPr id="14" name="رابط مستقيم 13"/>
          <p:cNvCxnSpPr/>
          <p:nvPr/>
        </p:nvCxnSpPr>
        <p:spPr>
          <a:xfrm>
            <a:off x="9130444" y="2204867"/>
            <a:ext cx="0" cy="29991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H="1">
            <a:off x="4022068" y="2204864"/>
            <a:ext cx="510837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4022065" y="2204867"/>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3987583" y="3072070"/>
            <a:ext cx="5911802" cy="954107"/>
          </a:xfrm>
          <a:prstGeom prst="rect">
            <a:avLst/>
          </a:prstGeom>
          <a:noFill/>
          <a:ln>
            <a:noFill/>
          </a:ln>
        </p:spPr>
        <p:txBody>
          <a:bodyPr wrap="square" rtlCol="1">
            <a:spAutoFit/>
          </a:bodyPr>
          <a:lstStyle/>
          <a:p>
            <a:pPr algn="ctr"/>
            <a:r>
              <a:rPr lang="ar-SA" sz="2800" b="1" dirty="0">
                <a:latin typeface="Microsoft Uighur" pitchFamily="2" charset="-78"/>
                <a:cs typeface="Akhbar MT" pitchFamily="2" charset="-78"/>
              </a:rPr>
              <a:t>* ويرد معزى بـ «استجاب الله دعائك ورحمنا وإياك»</a:t>
            </a:r>
          </a:p>
          <a:p>
            <a:pPr algn="ctr"/>
            <a:r>
              <a:rPr lang="ar-SA" sz="2800" b="1" dirty="0">
                <a:latin typeface="Microsoft Uighur" pitchFamily="2" charset="-78"/>
                <a:cs typeface="Akhbar MT" pitchFamily="2" charset="-78"/>
              </a:rPr>
              <a:t>* وإذا جاءته التعزية في كتاب ردها على الرسول لفظاً </a:t>
            </a:r>
          </a:p>
        </p:txBody>
      </p:sp>
      <p:sp>
        <p:nvSpPr>
          <p:cNvPr id="18" name="مستطيل مستدير الزوايا 17"/>
          <p:cNvSpPr/>
          <p:nvPr/>
        </p:nvSpPr>
        <p:spPr>
          <a:xfrm>
            <a:off x="7176123" y="4668767"/>
            <a:ext cx="2723265" cy="405088"/>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ويجوز البكاء على الميت</a:t>
            </a:r>
          </a:p>
        </p:txBody>
      </p:sp>
      <p:sp>
        <p:nvSpPr>
          <p:cNvPr id="19" name="مربع نص 18"/>
          <p:cNvSpPr txBox="1"/>
          <p:nvPr/>
        </p:nvSpPr>
        <p:spPr>
          <a:xfrm>
            <a:off x="1775520" y="4700672"/>
            <a:ext cx="5023948" cy="1384995"/>
          </a:xfrm>
          <a:prstGeom prst="rect">
            <a:avLst/>
          </a:prstGeom>
          <a:noFill/>
          <a:ln>
            <a:noFill/>
          </a:ln>
        </p:spPr>
        <p:txBody>
          <a:bodyPr wrap="square" rtlCol="1">
            <a:spAutoFit/>
          </a:bodyPr>
          <a:lstStyle/>
          <a:p>
            <a:pPr algn="ctr"/>
            <a:r>
              <a:rPr lang="ar-SA" sz="2800" b="1" dirty="0">
                <a:latin typeface="Microsoft Uighur" pitchFamily="2" charset="-78"/>
                <a:cs typeface="Akhbar MT" pitchFamily="2" charset="-78"/>
              </a:rPr>
              <a:t>* لقول أنس «رأيت النبي</a:t>
            </a:r>
            <a:r>
              <a:rPr lang="ar-SA" sz="2800" b="1" dirty="0">
                <a:latin typeface="Microsoft Uighur" pitchFamily="2" charset="-78"/>
                <a:cs typeface="Akhbar MT" pitchFamily="2" charset="-78"/>
                <a:sym typeface="AGA Arabesque"/>
              </a:rPr>
              <a:t> وعيناه تدمعان»</a:t>
            </a:r>
          </a:p>
          <a:p>
            <a:pPr algn="ctr"/>
            <a:r>
              <a:rPr lang="ar-SA" sz="2800" b="1" dirty="0">
                <a:latin typeface="Microsoft Uighur" pitchFamily="2" charset="-78"/>
                <a:cs typeface="Akhbar MT" pitchFamily="2" charset="-78"/>
                <a:sym typeface="AGA Arabesque"/>
              </a:rPr>
              <a:t>* وقال : «إن الله لا يعذب بدمع العين ولا بحزن القلب ولكن يعذب بهذا» و أشار إلى لسانه أو يرحم  </a:t>
            </a:r>
            <a:endParaRPr lang="ar-SA" sz="2800" b="1" dirty="0">
              <a:latin typeface="Microsoft Uighur" pitchFamily="2" charset="-78"/>
              <a:cs typeface="Akhbar MT" pitchFamily="2" charset="-78"/>
            </a:endParaRPr>
          </a:p>
        </p:txBody>
      </p:sp>
      <p:cxnSp>
        <p:nvCxnSpPr>
          <p:cNvPr id="20" name="رابط مستقيم 19"/>
          <p:cNvCxnSpPr/>
          <p:nvPr/>
        </p:nvCxnSpPr>
        <p:spPr>
          <a:xfrm>
            <a:off x="9130444" y="4365107"/>
            <a:ext cx="0" cy="29991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flipH="1">
            <a:off x="4022068" y="4365104"/>
            <a:ext cx="510837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a:off x="4022065" y="4365107"/>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3589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6014312" y="620688"/>
            <a:ext cx="2847118"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Akhbar MT" pitchFamily="2" charset="-78"/>
              </a:rPr>
              <a:t>ويسن</a:t>
            </a:r>
            <a:endParaRPr lang="ar-SA" sz="3000" dirty="0">
              <a:solidFill>
                <a:schemeClr val="tx1"/>
              </a:solidFill>
              <a:cs typeface="Akhbar MT" pitchFamily="2" charset="-78"/>
              <a:sym typeface="AGA Arabesque"/>
            </a:endParaRPr>
          </a:p>
        </p:txBody>
      </p:sp>
      <p:sp>
        <p:nvSpPr>
          <p:cNvPr id="4" name="مستطيل مستدير الزوايا 3"/>
          <p:cNvSpPr/>
          <p:nvPr/>
        </p:nvSpPr>
        <p:spPr>
          <a:xfrm>
            <a:off x="4658308" y="1412776"/>
            <a:ext cx="5564062"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الصبر </a:t>
            </a:r>
          </a:p>
        </p:txBody>
      </p:sp>
      <p:sp>
        <p:nvSpPr>
          <p:cNvPr id="5" name="مستطيل مستدير الزوايا 4"/>
          <p:cNvSpPr/>
          <p:nvPr/>
        </p:nvSpPr>
        <p:spPr>
          <a:xfrm>
            <a:off x="4658308" y="2132855"/>
            <a:ext cx="5564062" cy="461736"/>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 الرضى</a:t>
            </a:r>
          </a:p>
        </p:txBody>
      </p:sp>
      <p:cxnSp>
        <p:nvCxnSpPr>
          <p:cNvPr id="6" name="رابط مستقيم 5"/>
          <p:cNvCxnSpPr/>
          <p:nvPr/>
        </p:nvCxnSpPr>
        <p:spPr>
          <a:xfrm>
            <a:off x="7440339" y="1088740"/>
            <a:ext cx="0" cy="32403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a:endCxn id="5" idx="0"/>
          </p:cNvCxnSpPr>
          <p:nvPr/>
        </p:nvCxnSpPr>
        <p:spPr>
          <a:xfrm>
            <a:off x="7440339" y="1880831"/>
            <a:ext cx="0" cy="25202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7"/>
          <p:cNvSpPr/>
          <p:nvPr/>
        </p:nvSpPr>
        <p:spPr>
          <a:xfrm>
            <a:off x="4655840" y="2852936"/>
            <a:ext cx="5564062" cy="864096"/>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والاسترجاع فيقول « إنا لله وإنا إليه راجعون اللهم آجرني في مصيبتي واخلف لي خيراً منها»</a:t>
            </a:r>
          </a:p>
        </p:txBody>
      </p:sp>
      <p:cxnSp>
        <p:nvCxnSpPr>
          <p:cNvPr id="9" name="رابط مستقيم 8"/>
          <p:cNvCxnSpPr>
            <a:stCxn id="5" idx="2"/>
          </p:cNvCxnSpPr>
          <p:nvPr/>
        </p:nvCxnSpPr>
        <p:spPr>
          <a:xfrm flipH="1">
            <a:off x="7437871" y="2594594"/>
            <a:ext cx="2468" cy="25834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مستطيل مستدير الزوايا 10"/>
          <p:cNvSpPr/>
          <p:nvPr/>
        </p:nvSpPr>
        <p:spPr>
          <a:xfrm>
            <a:off x="4655840" y="4221088"/>
            <a:ext cx="331999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ولا يلزم الرضى </a:t>
            </a:r>
          </a:p>
        </p:txBody>
      </p:sp>
      <p:cxnSp>
        <p:nvCxnSpPr>
          <p:cNvPr id="12" name="رابط مستقيم 11"/>
          <p:cNvCxnSpPr>
            <a:stCxn id="11" idx="3"/>
          </p:cNvCxnSpPr>
          <p:nvPr/>
        </p:nvCxnSpPr>
        <p:spPr>
          <a:xfrm>
            <a:off x="7975836" y="4473116"/>
            <a:ext cx="15066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a:stCxn id="11" idx="1"/>
          </p:cNvCxnSpPr>
          <p:nvPr/>
        </p:nvCxnSpPr>
        <p:spPr>
          <a:xfrm flipH="1">
            <a:off x="3439332" y="4473116"/>
            <a:ext cx="12165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3439332" y="4473116"/>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9496647" y="4473116"/>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مربع نص 15"/>
          <p:cNvSpPr txBox="1"/>
          <p:nvPr/>
        </p:nvSpPr>
        <p:spPr>
          <a:xfrm>
            <a:off x="9105609" y="4977172"/>
            <a:ext cx="782076"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بمرض</a:t>
            </a:r>
          </a:p>
        </p:txBody>
      </p:sp>
      <p:sp>
        <p:nvSpPr>
          <p:cNvPr id="17" name="مربع نص 16"/>
          <p:cNvSpPr txBox="1"/>
          <p:nvPr/>
        </p:nvSpPr>
        <p:spPr>
          <a:xfrm>
            <a:off x="2407901" y="4998367"/>
            <a:ext cx="206286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وعاهة</a:t>
            </a:r>
          </a:p>
        </p:txBody>
      </p:sp>
      <p:sp>
        <p:nvSpPr>
          <p:cNvPr id="18" name="مربع نص 17"/>
          <p:cNvSpPr txBox="1"/>
          <p:nvPr/>
        </p:nvSpPr>
        <p:spPr>
          <a:xfrm>
            <a:off x="5930439" y="5044533"/>
            <a:ext cx="770803"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وفقر</a:t>
            </a:r>
          </a:p>
        </p:txBody>
      </p:sp>
      <p:cxnSp>
        <p:nvCxnSpPr>
          <p:cNvPr id="19" name="رابط كسهم مستقيم 18"/>
          <p:cNvCxnSpPr/>
          <p:nvPr/>
        </p:nvCxnSpPr>
        <p:spPr>
          <a:xfrm>
            <a:off x="6353213" y="4744827"/>
            <a:ext cx="0" cy="299709"/>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3055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8335394" y="1651394"/>
            <a:ext cx="1563990" cy="405088"/>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ويحرم</a:t>
            </a:r>
          </a:p>
        </p:txBody>
      </p:sp>
      <p:sp>
        <p:nvSpPr>
          <p:cNvPr id="4" name="مربع نص 3"/>
          <p:cNvSpPr txBox="1"/>
          <p:nvPr/>
        </p:nvSpPr>
        <p:spPr>
          <a:xfrm>
            <a:off x="3114121" y="1683296"/>
            <a:ext cx="1815891" cy="523220"/>
          </a:xfrm>
          <a:prstGeom prst="rect">
            <a:avLst/>
          </a:prstGeom>
          <a:noFill/>
          <a:ln>
            <a:noFill/>
          </a:ln>
        </p:spPr>
        <p:txBody>
          <a:bodyPr wrap="square" rtlCol="1">
            <a:spAutoFit/>
          </a:bodyPr>
          <a:lstStyle/>
          <a:p>
            <a:pPr algn="ctr"/>
            <a:r>
              <a:rPr lang="ar-SA" sz="2800" b="1" dirty="0">
                <a:latin typeface="Microsoft Uighur" pitchFamily="2" charset="-78"/>
                <a:cs typeface="Microsoft Uighur" pitchFamily="2" charset="-78"/>
              </a:rPr>
              <a:t>بفعل المعصية </a:t>
            </a:r>
          </a:p>
        </p:txBody>
      </p:sp>
      <p:cxnSp>
        <p:nvCxnSpPr>
          <p:cNvPr id="5" name="رابط مستقيم 4"/>
          <p:cNvCxnSpPr/>
          <p:nvPr/>
        </p:nvCxnSpPr>
        <p:spPr>
          <a:xfrm>
            <a:off x="9130443" y="1347734"/>
            <a:ext cx="0" cy="29991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4022067" y="1347731"/>
            <a:ext cx="510837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4022064" y="1347734"/>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7"/>
          <p:cNvSpPr/>
          <p:nvPr/>
        </p:nvSpPr>
        <p:spPr>
          <a:xfrm>
            <a:off x="8322340" y="3031014"/>
            <a:ext cx="1563990" cy="405088"/>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وكره</a:t>
            </a:r>
          </a:p>
        </p:txBody>
      </p:sp>
      <p:cxnSp>
        <p:nvCxnSpPr>
          <p:cNvPr id="10" name="رابط مستقيم 9"/>
          <p:cNvCxnSpPr/>
          <p:nvPr/>
        </p:nvCxnSpPr>
        <p:spPr>
          <a:xfrm>
            <a:off x="9117389" y="2727354"/>
            <a:ext cx="0" cy="29991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flipH="1">
            <a:off x="4009013" y="2727351"/>
            <a:ext cx="510837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4009010" y="2727354"/>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مستطيل مستدير الزوايا 12"/>
          <p:cNvSpPr/>
          <p:nvPr/>
        </p:nvSpPr>
        <p:spPr>
          <a:xfrm>
            <a:off x="2624054" y="3159398"/>
            <a:ext cx="2847118"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لمصاب تغير حالة </a:t>
            </a:r>
            <a:endParaRPr lang="ar-SA" sz="3000" dirty="0">
              <a:solidFill>
                <a:schemeClr val="tx1"/>
              </a:solidFill>
              <a:latin typeface="Microsoft Uighur" pitchFamily="2" charset="-78"/>
              <a:cs typeface="Microsoft Uighur" pitchFamily="2" charset="-78"/>
              <a:sym typeface="AGA Arabesque"/>
            </a:endParaRPr>
          </a:p>
        </p:txBody>
      </p:sp>
      <p:sp>
        <p:nvSpPr>
          <p:cNvPr id="14" name="مستطيل مستدير الزوايا 13"/>
          <p:cNvSpPr/>
          <p:nvPr/>
        </p:nvSpPr>
        <p:spPr>
          <a:xfrm>
            <a:off x="2624054" y="3951486"/>
            <a:ext cx="2847118"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وتعطيل معاشه</a:t>
            </a:r>
          </a:p>
        </p:txBody>
      </p:sp>
      <p:cxnSp>
        <p:nvCxnSpPr>
          <p:cNvPr id="16" name="رابط مستقيم 15"/>
          <p:cNvCxnSpPr/>
          <p:nvPr/>
        </p:nvCxnSpPr>
        <p:spPr>
          <a:xfrm>
            <a:off x="4050081" y="3627450"/>
            <a:ext cx="0" cy="32403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5087891" y="4581131"/>
            <a:ext cx="5114655" cy="954107"/>
          </a:xfrm>
          <a:prstGeom prst="rect">
            <a:avLst/>
          </a:prstGeom>
          <a:noFill/>
          <a:ln>
            <a:noFill/>
          </a:ln>
        </p:spPr>
        <p:txBody>
          <a:bodyPr wrap="square" rtlCol="1">
            <a:spAutoFit/>
          </a:bodyPr>
          <a:lstStyle/>
          <a:p>
            <a:pPr algn="ctr"/>
            <a:r>
              <a:rPr lang="ar-SA" sz="2800" b="1" dirty="0">
                <a:latin typeface="Microsoft Uighur" pitchFamily="2" charset="-78"/>
                <a:cs typeface="Akhbar MT" pitchFamily="2" charset="-78"/>
              </a:rPr>
              <a:t>* لا [أي لا يكره] جعل علامة عليه ليعرف فيعزى وهجره للزينة وحسن الثياب ثلاثة أيام  </a:t>
            </a:r>
          </a:p>
        </p:txBody>
      </p:sp>
    </p:spTree>
    <p:extLst>
      <p:ext uri="{BB962C8B-B14F-4D97-AF65-F5344CB8AC3E}">
        <p14:creationId xmlns:p14="http://schemas.microsoft.com/office/powerpoint/2010/main" val="22783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1095374">
            <a:off x="8763248" y="1205128"/>
            <a:ext cx="1416412" cy="4170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8607360" y="1218820"/>
            <a:ext cx="1728192"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ويحرم</a:t>
            </a:r>
          </a:p>
        </p:txBody>
      </p:sp>
      <p:cxnSp>
        <p:nvCxnSpPr>
          <p:cNvPr id="5" name="رابط مستقيم 4"/>
          <p:cNvCxnSpPr/>
          <p:nvPr/>
        </p:nvCxnSpPr>
        <p:spPr>
          <a:xfrm flipH="1" flipV="1">
            <a:off x="9318379" y="620690"/>
            <a:ext cx="12673" cy="50405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5210831" y="620688"/>
            <a:ext cx="4120220" cy="630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5200707" y="626988"/>
            <a:ext cx="10124" cy="4977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7"/>
          <p:cNvSpPr/>
          <p:nvPr/>
        </p:nvSpPr>
        <p:spPr>
          <a:xfrm>
            <a:off x="2423592" y="1967958"/>
            <a:ext cx="5946802" cy="470603"/>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والنياحة وهي رفع الصوت بالندب </a:t>
            </a:r>
          </a:p>
        </p:txBody>
      </p:sp>
      <p:sp>
        <p:nvSpPr>
          <p:cNvPr id="9" name="مستطيل مستدير الزوايا 8"/>
          <p:cNvSpPr/>
          <p:nvPr/>
        </p:nvSpPr>
        <p:spPr>
          <a:xfrm>
            <a:off x="2423592" y="1229873"/>
            <a:ext cx="5946802"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الندب أي تعداد محاسن الميت كقول «</a:t>
            </a:r>
            <a:r>
              <a:rPr lang="ar-SA" sz="3000" dirty="0" err="1">
                <a:solidFill>
                  <a:sysClr val="windowText" lastClr="000000"/>
                </a:solidFill>
                <a:latin typeface="Microsoft Uighur" pitchFamily="2" charset="-78"/>
                <a:cs typeface="Microsoft Uighur" pitchFamily="2" charset="-78"/>
              </a:rPr>
              <a:t>وا</a:t>
            </a:r>
            <a:r>
              <a:rPr lang="ar-SA" sz="3000" dirty="0">
                <a:solidFill>
                  <a:sysClr val="windowText" lastClr="000000"/>
                </a:solidFill>
                <a:latin typeface="Microsoft Uighur" pitchFamily="2" charset="-78"/>
                <a:cs typeface="Microsoft Uighur" pitchFamily="2" charset="-78"/>
              </a:rPr>
              <a:t> سيداه </a:t>
            </a:r>
            <a:r>
              <a:rPr lang="ar-SA" sz="3000" dirty="0" err="1">
                <a:solidFill>
                  <a:sysClr val="windowText" lastClr="000000"/>
                </a:solidFill>
                <a:latin typeface="Microsoft Uighur" pitchFamily="2" charset="-78"/>
                <a:cs typeface="Microsoft Uighur" pitchFamily="2" charset="-78"/>
              </a:rPr>
              <a:t>وا</a:t>
            </a:r>
            <a:r>
              <a:rPr lang="ar-SA" sz="3000" dirty="0">
                <a:solidFill>
                  <a:sysClr val="windowText" lastClr="000000"/>
                </a:solidFill>
                <a:latin typeface="Microsoft Uighur" pitchFamily="2" charset="-78"/>
                <a:cs typeface="Microsoft Uighur" pitchFamily="2" charset="-78"/>
              </a:rPr>
              <a:t> انقطاع ظهراه </a:t>
            </a:r>
          </a:p>
        </p:txBody>
      </p:sp>
      <p:cxnSp>
        <p:nvCxnSpPr>
          <p:cNvPr id="10" name="رابط مستقيم 9"/>
          <p:cNvCxnSpPr/>
          <p:nvPr/>
        </p:nvCxnSpPr>
        <p:spPr>
          <a:xfrm>
            <a:off x="5396993" y="1697925"/>
            <a:ext cx="0" cy="2700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مستطيل مستدير الزوايا 10"/>
          <p:cNvSpPr/>
          <p:nvPr/>
        </p:nvSpPr>
        <p:spPr>
          <a:xfrm>
            <a:off x="2423592" y="2729141"/>
            <a:ext cx="5946802"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وشق الثوب </a:t>
            </a:r>
          </a:p>
        </p:txBody>
      </p:sp>
      <p:cxnSp>
        <p:nvCxnSpPr>
          <p:cNvPr id="12" name="رابط مستقيم 11"/>
          <p:cNvCxnSpPr/>
          <p:nvPr/>
        </p:nvCxnSpPr>
        <p:spPr>
          <a:xfrm>
            <a:off x="5396993" y="2441109"/>
            <a:ext cx="0" cy="28803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مستطيل مستدير الزوايا 12"/>
          <p:cNvSpPr/>
          <p:nvPr/>
        </p:nvSpPr>
        <p:spPr>
          <a:xfrm>
            <a:off x="2423592" y="3521229"/>
            <a:ext cx="5946802"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ولطم الخد ونحوه كصراخ ونتف شعر ونشره وتسويد وجه وخشمه </a:t>
            </a:r>
          </a:p>
        </p:txBody>
      </p:sp>
      <p:cxnSp>
        <p:nvCxnSpPr>
          <p:cNvPr id="15" name="رابط مستقيم 14"/>
          <p:cNvCxnSpPr/>
          <p:nvPr/>
        </p:nvCxnSpPr>
        <p:spPr>
          <a:xfrm>
            <a:off x="5386869" y="3197193"/>
            <a:ext cx="0" cy="32403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2246536" y="3999550"/>
            <a:ext cx="7965113" cy="1815882"/>
          </a:xfrm>
          <a:prstGeom prst="rect">
            <a:avLst/>
          </a:prstGeom>
          <a:noFill/>
          <a:ln>
            <a:noFill/>
          </a:ln>
        </p:spPr>
        <p:txBody>
          <a:bodyPr wrap="square" rtlCol="1">
            <a:spAutoFit/>
          </a:bodyPr>
          <a:lstStyle/>
          <a:p>
            <a:pPr marL="457200" indent="-457200">
              <a:buFont typeface="Arial" pitchFamily="34" charset="0"/>
              <a:buChar char="•"/>
            </a:pPr>
            <a:r>
              <a:rPr lang="ar-SA" sz="2800" b="1" dirty="0">
                <a:latin typeface="Microsoft Uighur" pitchFamily="2" charset="-78"/>
                <a:cs typeface="Akhbar MT" pitchFamily="2" charset="-78"/>
              </a:rPr>
              <a:t>لما في الصحيحين أن رسول الله </a:t>
            </a:r>
            <a:r>
              <a:rPr lang="ar-SA" sz="2800" b="1" dirty="0">
                <a:latin typeface="Microsoft Uighur" pitchFamily="2" charset="-78"/>
                <a:cs typeface="Akhbar MT" pitchFamily="2" charset="-78"/>
                <a:sym typeface="AGA Arabesque"/>
              </a:rPr>
              <a:t> قال «ليس منا من لطم الخدود وشق الجيوب ودعا بدعوى الجاهلية»</a:t>
            </a:r>
          </a:p>
          <a:p>
            <a:pPr marL="457200" indent="-457200">
              <a:buFont typeface="Arial" pitchFamily="34" charset="0"/>
              <a:buChar char="•"/>
            </a:pPr>
            <a:r>
              <a:rPr lang="ar-SA" sz="2800" b="1" dirty="0">
                <a:latin typeface="Microsoft Uighur" pitchFamily="2" charset="-78"/>
                <a:cs typeface="Akhbar MT" pitchFamily="2" charset="-78"/>
                <a:sym typeface="AGA Arabesque"/>
              </a:rPr>
              <a:t>وفيهما «أنه  برئ من </a:t>
            </a:r>
            <a:r>
              <a:rPr lang="ar-SA" sz="2800" b="1" dirty="0" err="1">
                <a:latin typeface="Microsoft Uighur" pitchFamily="2" charset="-78"/>
                <a:cs typeface="Akhbar MT" pitchFamily="2" charset="-78"/>
                <a:sym typeface="AGA Arabesque"/>
              </a:rPr>
              <a:t>الصالقة</a:t>
            </a:r>
            <a:r>
              <a:rPr lang="ar-SA" sz="2800" b="1" dirty="0">
                <a:latin typeface="Microsoft Uighur" pitchFamily="2" charset="-78"/>
                <a:cs typeface="Akhbar MT" pitchFamily="2" charset="-78"/>
                <a:sym typeface="AGA Arabesque"/>
              </a:rPr>
              <a:t> والحالقة والشاقة» </a:t>
            </a:r>
          </a:p>
          <a:p>
            <a:pPr marL="457200" indent="-457200">
              <a:buFont typeface="Arial" pitchFamily="34" charset="0"/>
              <a:buChar char="•"/>
            </a:pPr>
            <a:r>
              <a:rPr lang="ar-SA" sz="2800" b="1" dirty="0">
                <a:latin typeface="Microsoft Uighur" pitchFamily="2" charset="-78"/>
                <a:cs typeface="Akhbar MT" pitchFamily="2" charset="-78"/>
                <a:sym typeface="AGA Arabesque"/>
              </a:rPr>
              <a:t>وفي صحيح مسلم «أنه  لعن النائحة والمستمعة»</a:t>
            </a:r>
            <a:endParaRPr lang="ar-SA" sz="2800" b="1" dirty="0">
              <a:latin typeface="Microsoft Uighur" pitchFamily="2" charset="-78"/>
              <a:cs typeface="Akhbar MT" pitchFamily="2" charset="-78"/>
            </a:endParaRPr>
          </a:p>
        </p:txBody>
      </p:sp>
      <p:sp>
        <p:nvSpPr>
          <p:cNvPr id="17" name="مستطيل مستدير الزوايا 16"/>
          <p:cNvSpPr/>
          <p:nvPr/>
        </p:nvSpPr>
        <p:spPr>
          <a:xfrm>
            <a:off x="1919539" y="5773552"/>
            <a:ext cx="4551203" cy="463760"/>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ysClr val="windowText" lastClr="000000"/>
                </a:solidFill>
                <a:cs typeface="Akhbar MT" pitchFamily="2" charset="-78"/>
              </a:rPr>
              <a:t>    </a:t>
            </a:r>
            <a:r>
              <a:rPr lang="ar-SA" sz="2800" dirty="0" err="1">
                <a:solidFill>
                  <a:sysClr val="windowText" lastClr="000000"/>
                </a:solidFill>
                <a:cs typeface="Akhbar MT" pitchFamily="2" charset="-78"/>
              </a:rPr>
              <a:t>الصالقة</a:t>
            </a:r>
            <a:r>
              <a:rPr lang="ar-SA" sz="2800" dirty="0">
                <a:solidFill>
                  <a:sysClr val="windowText" lastClr="000000"/>
                </a:solidFill>
                <a:cs typeface="Akhbar MT" pitchFamily="2" charset="-78"/>
              </a:rPr>
              <a:t> : التي ترفع صوتها عند المصيبة </a:t>
            </a:r>
          </a:p>
        </p:txBody>
      </p:sp>
      <p:pic>
        <p:nvPicPr>
          <p:cNvPr id="18" name="صورة 17">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6058647" y="5815432"/>
            <a:ext cx="376023" cy="342790"/>
          </a:xfrm>
          <a:prstGeom prst="rect">
            <a:avLst/>
          </a:prstGeom>
        </p:spPr>
      </p:pic>
    </p:spTree>
    <p:extLst>
      <p:ext uri="{BB962C8B-B14F-4D97-AF65-F5344CB8AC3E}">
        <p14:creationId xmlns:p14="http://schemas.microsoft.com/office/powerpoint/2010/main" val="26262349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03716" y="2446406"/>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106908" y="2782671"/>
            <a:ext cx="2016224" cy="646331"/>
          </a:xfrm>
          <a:prstGeom prst="rect">
            <a:avLst/>
          </a:prstGeom>
          <a:noFill/>
        </p:spPr>
        <p:txBody>
          <a:bodyPr wrap="square" rtlCol="1">
            <a:spAutoFit/>
          </a:bodyPr>
          <a:lstStyle/>
          <a:p>
            <a:pPr algn="ctr"/>
            <a:r>
              <a:rPr lang="ar-SA" sz="3600" b="1" dirty="0">
                <a:solidFill>
                  <a:schemeClr val="bg2">
                    <a:lumMod val="10000"/>
                  </a:schemeClr>
                </a:solidFill>
                <a:cs typeface="Akhbar MT" pitchFamily="2" charset="-78"/>
              </a:rPr>
              <a:t>الأسئلة</a:t>
            </a:r>
          </a:p>
        </p:txBody>
      </p:sp>
    </p:spTree>
    <p:extLst>
      <p:ext uri="{BB962C8B-B14F-4D97-AF65-F5344CB8AC3E}">
        <p14:creationId xmlns:p14="http://schemas.microsoft.com/office/powerpoint/2010/main" val="33592816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72067" y="134076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6672067" y="1525368"/>
            <a:ext cx="344355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لا يجوز للنساء زيارة القبور ؟</a:t>
            </a:r>
          </a:p>
        </p:txBody>
      </p:sp>
      <p:pic>
        <p:nvPicPr>
          <p:cNvPr id="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97887"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27848"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3251519" y="154721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9" name="مربع نص 8"/>
          <p:cNvSpPr txBox="1"/>
          <p:nvPr/>
        </p:nvSpPr>
        <p:spPr>
          <a:xfrm>
            <a:off x="4988241" y="152536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1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2636912"/>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17" name="مربع نص 16"/>
          <p:cNvSpPr txBox="1"/>
          <p:nvPr/>
        </p:nvSpPr>
        <p:spPr>
          <a:xfrm>
            <a:off x="6722869" y="2821512"/>
            <a:ext cx="344355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يجوز البكاء على الميت ؟</a:t>
            </a:r>
          </a:p>
        </p:txBody>
      </p:sp>
      <p:pic>
        <p:nvPicPr>
          <p:cNvPr id="18"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0" name="مربع نص 19"/>
          <p:cNvSpPr txBox="1"/>
          <p:nvPr/>
        </p:nvSpPr>
        <p:spPr>
          <a:xfrm>
            <a:off x="3302321" y="2843354"/>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1" name="مربع نص 20"/>
          <p:cNvSpPr txBox="1"/>
          <p:nvPr/>
        </p:nvSpPr>
        <p:spPr>
          <a:xfrm>
            <a:off x="5039043" y="2821512"/>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2"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386104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p:cNvSpPr txBox="1"/>
          <p:nvPr/>
        </p:nvSpPr>
        <p:spPr>
          <a:xfrm>
            <a:off x="6722869" y="4045648"/>
            <a:ext cx="344355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تحرم تعزية كافر ؟</a:t>
            </a:r>
          </a:p>
        </p:txBody>
      </p:sp>
      <p:pic>
        <p:nvPicPr>
          <p:cNvPr id="24"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6" name="مربع نص 25"/>
          <p:cNvSpPr txBox="1"/>
          <p:nvPr/>
        </p:nvSpPr>
        <p:spPr>
          <a:xfrm>
            <a:off x="3302321" y="406749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7" name="مربع نص 26"/>
          <p:cNvSpPr txBox="1"/>
          <p:nvPr/>
        </p:nvSpPr>
        <p:spPr>
          <a:xfrm>
            <a:off x="5039043" y="404564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8" name="صورة 27"/>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3970679" y="1362658"/>
            <a:ext cx="446162" cy="446162"/>
          </a:xfrm>
          <a:prstGeom prst="rect">
            <a:avLst/>
          </a:prstGeom>
        </p:spPr>
      </p:pic>
      <p:pic>
        <p:nvPicPr>
          <p:cNvPr id="30" name="صورة 29"/>
          <p:cNvPicPr>
            <a:picLocks noChangeAspect="1"/>
          </p:cNvPicPr>
          <p:nvPr/>
        </p:nvPicPr>
        <p:blipFill>
          <a:blip r:embed="rId10" cstate="print">
            <a:biLevel thresh="25000"/>
            <a:extLst>
              <a:ext uri="{BEBA8EAE-BF5A-486C-A8C5-ECC9F3942E4B}">
                <a14:imgProps xmlns:a14="http://schemas.microsoft.com/office/drawing/2010/main">
                  <a14:imgLayer r:embed="rId11">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700640" y="2660523"/>
            <a:ext cx="446162" cy="446162"/>
          </a:xfrm>
          <a:prstGeom prst="rect">
            <a:avLst/>
          </a:prstGeom>
        </p:spPr>
      </p:pic>
      <p:pic>
        <p:nvPicPr>
          <p:cNvPr id="31" name="صورة 30"/>
          <p:cNvPicPr>
            <a:picLocks noChangeAspect="1"/>
          </p:cNvPicPr>
          <p:nvPr/>
        </p:nvPicPr>
        <p:blipFill>
          <a:blip r:embed="rId10" cstate="print">
            <a:biLevel thresh="25000"/>
            <a:extLst>
              <a:ext uri="{BEBA8EAE-BF5A-486C-A8C5-ECC9F3942E4B}">
                <a14:imgProps xmlns:a14="http://schemas.microsoft.com/office/drawing/2010/main">
                  <a14:imgLayer r:embed="rId11">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3977068" y="3844409"/>
            <a:ext cx="446162" cy="446162"/>
          </a:xfrm>
          <a:prstGeom prst="rect">
            <a:avLst/>
          </a:prstGeom>
        </p:spPr>
      </p:pic>
    </p:spTree>
    <p:extLst>
      <p:ext uri="{BB962C8B-B14F-4D97-AF65-F5344CB8AC3E}">
        <p14:creationId xmlns:p14="http://schemas.microsoft.com/office/powerpoint/2010/main" val="195462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5" name="مستطيل مستدير الزوايا 4"/>
          <p:cNvSpPr/>
          <p:nvPr/>
        </p:nvSpPr>
        <p:spPr>
          <a:xfrm rot="20561873">
            <a:off x="5229727" y="667938"/>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مستدير الزوايا 2"/>
          <p:cNvSpPr/>
          <p:nvPr/>
        </p:nvSpPr>
        <p:spPr>
          <a:xfrm>
            <a:off x="5519936" y="764704"/>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يسن :</a:t>
            </a:r>
          </a:p>
        </p:txBody>
      </p:sp>
      <p:sp>
        <p:nvSpPr>
          <p:cNvPr id="4" name="مربع نص 3"/>
          <p:cNvSpPr txBox="1"/>
          <p:nvPr/>
        </p:nvSpPr>
        <p:spPr>
          <a:xfrm>
            <a:off x="2139752" y="1772819"/>
            <a:ext cx="8064896" cy="1015663"/>
          </a:xfrm>
          <a:prstGeom prst="rect">
            <a:avLst/>
          </a:prstGeom>
          <a:solidFill>
            <a:schemeClr val="bg2">
              <a:lumMod val="75000"/>
            </a:schemeClr>
          </a:solidFill>
          <a:ln>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و إسراع تجهيزه إن مات غير فجأة لقوله صلى الله عليه وسلم «لا ينبغي لجيفة مسلم أن تحبس بين ظهراني أهله» ولا بأس أن ينتظر به من يحضره من وليه وغيره :  </a:t>
            </a:r>
          </a:p>
        </p:txBody>
      </p:sp>
      <p:cxnSp>
        <p:nvCxnSpPr>
          <p:cNvPr id="8" name="رابط كسهم مستقيم 7"/>
          <p:cNvCxnSpPr/>
          <p:nvPr/>
        </p:nvCxnSpPr>
        <p:spPr>
          <a:xfrm>
            <a:off x="6172200" y="1376797"/>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2063552" y="4013448"/>
            <a:ext cx="8064896" cy="553998"/>
          </a:xfrm>
          <a:prstGeom prst="rect">
            <a:avLst/>
          </a:prstGeom>
          <a:solidFill>
            <a:schemeClr val="bg2">
              <a:lumMod val="75000"/>
            </a:schemeClr>
          </a:solidFill>
          <a:ln>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فإن مات فجأة أو شك في موته انتظر به حتى يعلم موته بـ : </a:t>
            </a:r>
          </a:p>
        </p:txBody>
      </p:sp>
      <p:cxnSp>
        <p:nvCxnSpPr>
          <p:cNvPr id="17" name="رابط مستقيم 16"/>
          <p:cNvCxnSpPr/>
          <p:nvPr/>
        </p:nvCxnSpPr>
        <p:spPr>
          <a:xfrm flipV="1">
            <a:off x="6168012" y="3048803"/>
            <a:ext cx="3384375" cy="137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H="1" flipV="1">
            <a:off x="2711624" y="3048803"/>
            <a:ext cx="3456386" cy="137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2707436" y="3050175"/>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a:off x="6163821" y="3050660"/>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a:off x="9548196" y="3028392"/>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a:stCxn id="4" idx="2"/>
          </p:cNvCxnSpPr>
          <p:nvPr/>
        </p:nvCxnSpPr>
        <p:spPr>
          <a:xfrm>
            <a:off x="6172200" y="2788482"/>
            <a:ext cx="0" cy="302547"/>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9" name="مربع نص 28"/>
          <p:cNvSpPr txBox="1"/>
          <p:nvPr/>
        </p:nvSpPr>
        <p:spPr>
          <a:xfrm>
            <a:off x="8713886" y="3436816"/>
            <a:ext cx="1752130"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إن كان قريبا</a:t>
            </a:r>
          </a:p>
        </p:txBody>
      </p:sp>
      <p:sp>
        <p:nvSpPr>
          <p:cNvPr id="30" name="مربع نص 29"/>
          <p:cNvSpPr txBox="1"/>
          <p:nvPr/>
        </p:nvSpPr>
        <p:spPr>
          <a:xfrm>
            <a:off x="5244399" y="3413870"/>
            <a:ext cx="183883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ولم يخش عليه</a:t>
            </a:r>
          </a:p>
        </p:txBody>
      </p:sp>
      <p:sp>
        <p:nvSpPr>
          <p:cNvPr id="31" name="مربع نص 30"/>
          <p:cNvSpPr txBox="1"/>
          <p:nvPr/>
        </p:nvSpPr>
        <p:spPr>
          <a:xfrm>
            <a:off x="1328180" y="3409522"/>
            <a:ext cx="276688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أو يشق على الحاضرين </a:t>
            </a:r>
          </a:p>
        </p:txBody>
      </p:sp>
      <p:cxnSp>
        <p:nvCxnSpPr>
          <p:cNvPr id="32" name="رابط مستقيم 31"/>
          <p:cNvCxnSpPr/>
          <p:nvPr/>
        </p:nvCxnSpPr>
        <p:spPr>
          <a:xfrm flipV="1">
            <a:off x="6205579" y="4839381"/>
            <a:ext cx="3384375" cy="137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H="1" flipV="1">
            <a:off x="2749191" y="4839381"/>
            <a:ext cx="3456386" cy="137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p:nvPr/>
        </p:nvCxnSpPr>
        <p:spPr>
          <a:xfrm>
            <a:off x="2745003" y="4840753"/>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رابط كسهم مستقيم 34"/>
          <p:cNvCxnSpPr/>
          <p:nvPr/>
        </p:nvCxnSpPr>
        <p:spPr>
          <a:xfrm>
            <a:off x="5015883" y="4841238"/>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a:off x="9585763" y="4818970"/>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a:off x="6209767" y="4579060"/>
            <a:ext cx="0" cy="260321"/>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8" name="مربع نص 37"/>
          <p:cNvSpPr txBox="1"/>
          <p:nvPr/>
        </p:nvSpPr>
        <p:spPr>
          <a:xfrm>
            <a:off x="8751453" y="5227394"/>
            <a:ext cx="1752130"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انخساف صدغيه</a:t>
            </a:r>
          </a:p>
        </p:txBody>
      </p:sp>
      <p:sp>
        <p:nvSpPr>
          <p:cNvPr id="39" name="مربع نص 38"/>
          <p:cNvSpPr txBox="1"/>
          <p:nvPr/>
        </p:nvSpPr>
        <p:spPr>
          <a:xfrm>
            <a:off x="6620932" y="5251018"/>
            <a:ext cx="183883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وميل أنفه</a:t>
            </a:r>
          </a:p>
        </p:txBody>
      </p:sp>
      <p:sp>
        <p:nvSpPr>
          <p:cNvPr id="40" name="مربع نص 39"/>
          <p:cNvSpPr txBox="1"/>
          <p:nvPr/>
        </p:nvSpPr>
        <p:spPr>
          <a:xfrm>
            <a:off x="1365747" y="5200100"/>
            <a:ext cx="276688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واسترخاء رجليه</a:t>
            </a:r>
          </a:p>
        </p:txBody>
      </p:sp>
      <p:cxnSp>
        <p:nvCxnSpPr>
          <p:cNvPr id="41" name="رابط كسهم مستقيم 40"/>
          <p:cNvCxnSpPr/>
          <p:nvPr/>
        </p:nvCxnSpPr>
        <p:spPr>
          <a:xfrm>
            <a:off x="7536163" y="4843489"/>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مربع نص 41"/>
          <p:cNvSpPr txBox="1"/>
          <p:nvPr/>
        </p:nvSpPr>
        <p:spPr>
          <a:xfrm>
            <a:off x="4144006" y="5209406"/>
            <a:ext cx="1752130"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وانفصال كفيه</a:t>
            </a:r>
          </a:p>
        </p:txBody>
      </p:sp>
    </p:spTree>
    <p:extLst>
      <p:ext uri="{BB962C8B-B14F-4D97-AF65-F5344CB8AC3E}">
        <p14:creationId xmlns:p14="http://schemas.microsoft.com/office/powerpoint/2010/main" val="90476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cxnSp>
        <p:nvCxnSpPr>
          <p:cNvPr id="12" name="رابط مستقيم 11"/>
          <p:cNvCxnSpPr/>
          <p:nvPr/>
        </p:nvCxnSpPr>
        <p:spPr>
          <a:xfrm>
            <a:off x="10064997" y="1227358"/>
            <a:ext cx="0" cy="443303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H="1">
            <a:off x="4592389" y="1227355"/>
            <a:ext cx="54726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H="1">
            <a:off x="4592389" y="5660386"/>
            <a:ext cx="54726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flipH="1">
            <a:off x="9632949" y="3333625"/>
            <a:ext cx="43204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8" name="مستطيل مستدير الزوايا 17"/>
          <p:cNvSpPr/>
          <p:nvPr/>
        </p:nvSpPr>
        <p:spPr>
          <a:xfrm>
            <a:off x="7321252" y="3041537"/>
            <a:ext cx="2340222"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ويسن</a:t>
            </a:r>
          </a:p>
        </p:txBody>
      </p:sp>
      <p:sp>
        <p:nvSpPr>
          <p:cNvPr id="19" name="مستطيل مستدير الزوايا 18"/>
          <p:cNvSpPr/>
          <p:nvPr/>
        </p:nvSpPr>
        <p:spPr>
          <a:xfrm>
            <a:off x="2144117" y="1803419"/>
            <a:ext cx="4896544"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وإنفاذ وصيته لما فيه من تعجيل الأجر </a:t>
            </a:r>
          </a:p>
        </p:txBody>
      </p:sp>
      <p:sp>
        <p:nvSpPr>
          <p:cNvPr id="20" name="مستطيل مستدير الزوايا 19"/>
          <p:cNvSpPr/>
          <p:nvPr/>
        </p:nvSpPr>
        <p:spPr>
          <a:xfrm>
            <a:off x="2144117" y="2438917"/>
            <a:ext cx="4896544" cy="1781311"/>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ويجب الإسراع في قضاء دينه سواء كان لله تعالى أو لآدمي : لما روى الشافعي وأحمد والترمذي وحسنه عن أبي هريرة مرفوعاً </a:t>
            </a:r>
          </a:p>
          <a:p>
            <a:pPr algn="ctr"/>
            <a:r>
              <a:rPr lang="ar-SA" sz="3000" b="1" dirty="0">
                <a:solidFill>
                  <a:schemeClr val="tx1"/>
                </a:solidFill>
                <a:latin typeface="Microsoft Uighur" pitchFamily="2" charset="-78"/>
                <a:cs typeface="Microsoft Uighur" pitchFamily="2" charset="-78"/>
              </a:rPr>
              <a:t>«نفس المؤمن معلقه بدينه حتى يقضى عنه»</a:t>
            </a:r>
          </a:p>
        </p:txBody>
      </p:sp>
      <p:sp>
        <p:nvSpPr>
          <p:cNvPr id="21" name="مستطيل مستدير الزوايا 20"/>
          <p:cNvSpPr/>
          <p:nvPr/>
        </p:nvSpPr>
        <p:spPr>
          <a:xfrm>
            <a:off x="2176764" y="4500525"/>
            <a:ext cx="4896544"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ولا بأس : بتقبيله والنظر إليه ولو بعد تكفيه </a:t>
            </a:r>
          </a:p>
        </p:txBody>
      </p:sp>
      <p:cxnSp>
        <p:nvCxnSpPr>
          <p:cNvPr id="22" name="رابط كسهم مستقيم 21"/>
          <p:cNvCxnSpPr/>
          <p:nvPr/>
        </p:nvCxnSpPr>
        <p:spPr>
          <a:xfrm>
            <a:off x="4592389" y="1227355"/>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flipV="1">
            <a:off x="4592389" y="5310618"/>
            <a:ext cx="0" cy="349771"/>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91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4" name="مربع نص 3"/>
          <p:cNvSpPr txBox="1"/>
          <p:nvPr/>
        </p:nvSpPr>
        <p:spPr>
          <a:xfrm>
            <a:off x="1847528" y="5390881"/>
            <a:ext cx="3168352" cy="523220"/>
          </a:xfrm>
          <a:prstGeom prst="rect">
            <a:avLst/>
          </a:prstGeom>
          <a:noFill/>
        </p:spPr>
        <p:txBody>
          <a:bodyPr wrap="square" rtlCol="1">
            <a:spAutoFit/>
          </a:bodyPr>
          <a:lstStyle/>
          <a:p>
            <a:pPr algn="ctr"/>
            <a:r>
              <a:rPr lang="ar-SA" sz="2800" b="1" dirty="0">
                <a:solidFill>
                  <a:schemeClr val="bg2">
                    <a:lumMod val="10000"/>
                  </a:schemeClr>
                </a:solidFill>
                <a:latin typeface="Arabic Typesetting" pitchFamily="66" charset="-78"/>
                <a:cs typeface="Arabic Typesetting" pitchFamily="66" charset="-78"/>
              </a:rPr>
              <a:t>-فصل في غسل الميت وتكفينه-</a:t>
            </a:r>
          </a:p>
        </p:txBody>
      </p:sp>
    </p:spTree>
    <p:extLst>
      <p:ext uri="{BB962C8B-B14F-4D97-AF65-F5344CB8AC3E}">
        <p14:creationId xmlns:p14="http://schemas.microsoft.com/office/powerpoint/2010/main" val="55756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0561873">
            <a:off x="5229727" y="667938"/>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4621046" y="692696"/>
            <a:ext cx="3102308" cy="57606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غسل الميت وتكفينه</a:t>
            </a:r>
          </a:p>
        </p:txBody>
      </p:sp>
      <p:sp>
        <p:nvSpPr>
          <p:cNvPr id="6" name="مربع نص 5"/>
          <p:cNvSpPr txBox="1"/>
          <p:nvPr/>
        </p:nvSpPr>
        <p:spPr>
          <a:xfrm>
            <a:off x="7181327" y="2677804"/>
            <a:ext cx="3172544" cy="553998"/>
          </a:xfrm>
          <a:prstGeom prst="rect">
            <a:avLst/>
          </a:prstGeom>
          <a:solidFill>
            <a:schemeClr val="bg2">
              <a:lumMod val="75000"/>
            </a:schemeClr>
          </a:solidFill>
          <a:ln w="3175">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غسل الميت المسلم وتكفينه </a:t>
            </a:r>
          </a:p>
        </p:txBody>
      </p:sp>
      <p:sp>
        <p:nvSpPr>
          <p:cNvPr id="7" name="مستطيل مستدير الزوايا 6"/>
          <p:cNvSpPr/>
          <p:nvPr/>
        </p:nvSpPr>
        <p:spPr>
          <a:xfrm rot="20561873">
            <a:off x="8470087" y="1532034"/>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مستدير الزوايا 7"/>
          <p:cNvSpPr/>
          <p:nvPr/>
        </p:nvSpPr>
        <p:spPr>
          <a:xfrm>
            <a:off x="8408808" y="1628800"/>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فرض كفاية</a:t>
            </a:r>
          </a:p>
        </p:txBody>
      </p:sp>
      <p:cxnSp>
        <p:nvCxnSpPr>
          <p:cNvPr id="11" name="رابط منحني 10"/>
          <p:cNvCxnSpPr>
            <a:stCxn id="8" idx="3"/>
          </p:cNvCxnSpPr>
          <p:nvPr/>
        </p:nvCxnSpPr>
        <p:spPr>
          <a:xfrm flipH="1">
            <a:off x="10340114" y="1880828"/>
            <a:ext cx="67816" cy="796976"/>
          </a:xfrm>
          <a:prstGeom prst="curvedConnector4">
            <a:avLst>
              <a:gd name="adj1" fmla="val -165869"/>
              <a:gd name="adj2" fmla="val 65812"/>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6310407" y="3282239"/>
            <a:ext cx="4043464" cy="1477328"/>
          </a:xfrm>
          <a:prstGeom prst="rect">
            <a:avLst/>
          </a:prstGeom>
          <a:noFill/>
        </p:spPr>
        <p:txBody>
          <a:bodyPr wrap="square" rtlCol="1">
            <a:spAutoFit/>
          </a:bodyPr>
          <a:lstStyle/>
          <a:p>
            <a:r>
              <a:rPr lang="ar-SA" sz="3000" b="1" dirty="0">
                <a:latin typeface="Microsoft Uighur" pitchFamily="2" charset="-78"/>
                <a:cs typeface="Microsoft Uighur" pitchFamily="2" charset="-78"/>
              </a:rPr>
              <a:t>لقول النبي صلى الله عليه وسلم في الذي وقصته راحلته «اغسلوه بماء وسدر وكفنوه في ثوبه»</a:t>
            </a:r>
          </a:p>
        </p:txBody>
      </p:sp>
      <p:sp>
        <p:nvSpPr>
          <p:cNvPr id="14" name="مربع نص 13"/>
          <p:cNvSpPr txBox="1"/>
          <p:nvPr/>
        </p:nvSpPr>
        <p:spPr>
          <a:xfrm>
            <a:off x="7167570" y="4451140"/>
            <a:ext cx="3172544" cy="553998"/>
          </a:xfrm>
          <a:prstGeom prst="rect">
            <a:avLst/>
          </a:prstGeom>
          <a:solidFill>
            <a:schemeClr val="bg2">
              <a:lumMod val="75000"/>
            </a:schemeClr>
          </a:solidFill>
          <a:ln w="3175">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والصلاة عليه</a:t>
            </a:r>
          </a:p>
        </p:txBody>
      </p:sp>
      <p:sp>
        <p:nvSpPr>
          <p:cNvPr id="16" name="مربع نص 15"/>
          <p:cNvSpPr txBox="1"/>
          <p:nvPr/>
        </p:nvSpPr>
        <p:spPr>
          <a:xfrm>
            <a:off x="6310407" y="5005141"/>
            <a:ext cx="4043464"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لقوله صلى الله عليه وسلم «صلوا على من قال لا إله إلا الله»</a:t>
            </a:r>
          </a:p>
        </p:txBody>
      </p:sp>
      <p:cxnSp>
        <p:nvCxnSpPr>
          <p:cNvPr id="21" name="رابط منحني 20"/>
          <p:cNvCxnSpPr/>
          <p:nvPr/>
        </p:nvCxnSpPr>
        <p:spPr>
          <a:xfrm rot="5400000">
            <a:off x="9363171" y="3325823"/>
            <a:ext cx="2102260" cy="148374"/>
          </a:xfrm>
          <a:prstGeom prst="curvedConnector3">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مستطيل مستدير الزوايا 12"/>
          <p:cNvSpPr/>
          <p:nvPr/>
        </p:nvSpPr>
        <p:spPr>
          <a:xfrm>
            <a:off x="2242906" y="2677804"/>
            <a:ext cx="2378143" cy="908146"/>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latin typeface="Microsoft Uighur" pitchFamily="2" charset="-78"/>
                <a:cs typeface="Microsoft Uighur" pitchFamily="2" charset="-78"/>
              </a:rPr>
              <a:t>طريقه غسل الميت وتكفينه والصلاة عليه:</a:t>
            </a: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906" y="3685369"/>
            <a:ext cx="2085545" cy="2085545"/>
          </a:xfrm>
          <a:prstGeom prst="rect">
            <a:avLst/>
          </a:prstGeom>
        </p:spPr>
      </p:pic>
      <p:sp>
        <p:nvSpPr>
          <p:cNvPr id="9" name="قوس 8"/>
          <p:cNvSpPr/>
          <p:nvPr/>
        </p:nvSpPr>
        <p:spPr>
          <a:xfrm rot="5400000">
            <a:off x="2138369" y="3650965"/>
            <a:ext cx="2448272" cy="2517081"/>
          </a:xfrm>
          <a:prstGeom prst="arc">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331649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ربع نص 2"/>
          <p:cNvSpPr txBox="1"/>
          <p:nvPr/>
        </p:nvSpPr>
        <p:spPr>
          <a:xfrm>
            <a:off x="7100766" y="1751617"/>
            <a:ext cx="3172544" cy="553998"/>
          </a:xfrm>
          <a:prstGeom prst="rect">
            <a:avLst/>
          </a:prstGeom>
          <a:solidFill>
            <a:schemeClr val="bg2">
              <a:lumMod val="75000"/>
            </a:schemeClr>
          </a:solidFill>
          <a:ln w="3175">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ودفنه [الميت]</a:t>
            </a:r>
          </a:p>
        </p:txBody>
      </p:sp>
      <p:sp>
        <p:nvSpPr>
          <p:cNvPr id="4" name="مستطيل مستدير الزوايا 3"/>
          <p:cNvSpPr/>
          <p:nvPr/>
        </p:nvSpPr>
        <p:spPr>
          <a:xfrm rot="20561873">
            <a:off x="8389526" y="605847"/>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مستدير الزوايا 4"/>
          <p:cNvSpPr/>
          <p:nvPr/>
        </p:nvSpPr>
        <p:spPr>
          <a:xfrm>
            <a:off x="8328247" y="702613"/>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فرض كفاية</a:t>
            </a:r>
          </a:p>
        </p:txBody>
      </p:sp>
      <p:cxnSp>
        <p:nvCxnSpPr>
          <p:cNvPr id="6" name="رابط منحني 5"/>
          <p:cNvCxnSpPr>
            <a:stCxn id="5" idx="3"/>
          </p:cNvCxnSpPr>
          <p:nvPr/>
        </p:nvCxnSpPr>
        <p:spPr>
          <a:xfrm flipH="1">
            <a:off x="10259553" y="954641"/>
            <a:ext cx="67816" cy="796976"/>
          </a:xfrm>
          <a:prstGeom prst="curvedConnector4">
            <a:avLst>
              <a:gd name="adj1" fmla="val -165869"/>
              <a:gd name="adj2" fmla="val 65812"/>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مربع نص 6"/>
          <p:cNvSpPr txBox="1"/>
          <p:nvPr/>
        </p:nvSpPr>
        <p:spPr>
          <a:xfrm>
            <a:off x="7072227" y="3412466"/>
            <a:ext cx="3172544" cy="553998"/>
          </a:xfrm>
          <a:prstGeom prst="rect">
            <a:avLst/>
          </a:prstGeom>
          <a:solidFill>
            <a:schemeClr val="bg2">
              <a:lumMod val="75000"/>
            </a:schemeClr>
          </a:solidFill>
          <a:ln w="3175">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وحمله [الميت]</a:t>
            </a:r>
          </a:p>
        </p:txBody>
      </p:sp>
      <p:cxnSp>
        <p:nvCxnSpPr>
          <p:cNvPr id="8" name="رابط منحني 7"/>
          <p:cNvCxnSpPr/>
          <p:nvPr/>
        </p:nvCxnSpPr>
        <p:spPr>
          <a:xfrm rot="5400000">
            <a:off x="9384451" y="2297798"/>
            <a:ext cx="1898585" cy="148374"/>
          </a:xfrm>
          <a:prstGeom prst="curvedConnector3">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6937787" y="2305618"/>
            <a:ext cx="3321766"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لقوله تعالى : «ثم أماته فأقبره» قال ابن عباس معناه : أكرمه بدفنه</a:t>
            </a:r>
          </a:p>
        </p:txBody>
      </p:sp>
      <p:sp>
        <p:nvSpPr>
          <p:cNvPr id="10" name="مستطيل مستدير الزوايا 9"/>
          <p:cNvSpPr/>
          <p:nvPr/>
        </p:nvSpPr>
        <p:spPr>
          <a:xfrm>
            <a:off x="2783635" y="1762337"/>
            <a:ext cx="2730931" cy="533365"/>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cs typeface="Akhbar MT" pitchFamily="2" charset="-78"/>
              </a:rPr>
              <a:t>طريقه دفن الميت:</a:t>
            </a:r>
          </a:p>
        </p:txBody>
      </p:sp>
      <p:cxnSp>
        <p:nvCxnSpPr>
          <p:cNvPr id="12" name="رابط منحني 11"/>
          <p:cNvCxnSpPr/>
          <p:nvPr/>
        </p:nvCxnSpPr>
        <p:spPr>
          <a:xfrm rot="10800000" flipV="1">
            <a:off x="5514567" y="2029018"/>
            <a:ext cx="1653005" cy="51919"/>
          </a:xfrm>
          <a:prstGeom prst="curvedConnector3">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13"/>
          <p:cNvSpPr/>
          <p:nvPr/>
        </p:nvSpPr>
        <p:spPr>
          <a:xfrm rot="20561873">
            <a:off x="8430714" y="4248871"/>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مستدير الزوايا 14"/>
          <p:cNvSpPr/>
          <p:nvPr/>
        </p:nvSpPr>
        <p:spPr>
          <a:xfrm>
            <a:off x="8369435" y="4345637"/>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ويسن</a:t>
            </a:r>
          </a:p>
        </p:txBody>
      </p:sp>
      <p:sp>
        <p:nvSpPr>
          <p:cNvPr id="16" name="مربع نص 15"/>
          <p:cNvSpPr txBox="1"/>
          <p:nvPr/>
        </p:nvSpPr>
        <p:spPr>
          <a:xfrm>
            <a:off x="7101818" y="5209733"/>
            <a:ext cx="3172544" cy="553998"/>
          </a:xfrm>
          <a:prstGeom prst="rect">
            <a:avLst/>
          </a:prstGeom>
          <a:solidFill>
            <a:schemeClr val="bg2">
              <a:lumMod val="75000"/>
            </a:schemeClr>
          </a:solidFill>
          <a:ln w="3175">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اتباعه [اتباع جنازة الميت]</a:t>
            </a:r>
          </a:p>
        </p:txBody>
      </p:sp>
      <p:pic>
        <p:nvPicPr>
          <p:cNvPr id="11" name="صورة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096" y="2381998"/>
            <a:ext cx="2094007" cy="2094007"/>
          </a:xfrm>
          <a:prstGeom prst="rect">
            <a:avLst/>
          </a:prstGeom>
        </p:spPr>
      </p:pic>
      <p:sp>
        <p:nvSpPr>
          <p:cNvPr id="17" name="قوس 16"/>
          <p:cNvSpPr/>
          <p:nvPr/>
        </p:nvSpPr>
        <p:spPr>
          <a:xfrm rot="5400000">
            <a:off x="3057119" y="2337584"/>
            <a:ext cx="2448272" cy="2517081"/>
          </a:xfrm>
          <a:prstGeom prst="arc">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178719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38"/>
            <a:ext cx="12192000" cy="6857999"/>
          </a:xfrm>
          <a:prstGeom prst="rect">
            <a:avLst/>
          </a:prstGeom>
        </p:spPr>
      </p:pic>
      <p:sp>
        <p:nvSpPr>
          <p:cNvPr id="3" name="مستطيل مستدير الزوايا 2"/>
          <p:cNvSpPr/>
          <p:nvPr/>
        </p:nvSpPr>
        <p:spPr>
          <a:xfrm>
            <a:off x="2711624" y="764704"/>
            <a:ext cx="7200800"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و كره الإمام أحمد للغاسل والحفار أخذ أجرة على عمله </a:t>
            </a:r>
          </a:p>
        </p:txBody>
      </p:sp>
      <p:cxnSp>
        <p:nvCxnSpPr>
          <p:cNvPr id="4" name="رابط كسهم مستقيم 3"/>
          <p:cNvCxnSpPr>
            <a:stCxn id="3" idx="2"/>
          </p:cNvCxnSpPr>
          <p:nvPr/>
        </p:nvCxnSpPr>
        <p:spPr>
          <a:xfrm>
            <a:off x="6312024" y="1268760"/>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flipH="1">
            <a:off x="9912424" y="1016732"/>
            <a:ext cx="36004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a:endCxn id="3" idx="1"/>
          </p:cNvCxnSpPr>
          <p:nvPr/>
        </p:nvCxnSpPr>
        <p:spPr>
          <a:xfrm>
            <a:off x="2495600" y="1016732"/>
            <a:ext cx="21602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2495603" y="1016732"/>
            <a:ext cx="9575" cy="51153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10272464" y="1016735"/>
            <a:ext cx="0" cy="47908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7896200" y="1481899"/>
            <a:ext cx="2664296" cy="1015663"/>
          </a:xfrm>
          <a:prstGeom prst="rect">
            <a:avLst/>
          </a:prstGeom>
          <a:noFill/>
        </p:spPr>
        <p:txBody>
          <a:bodyPr wrap="square" rtlCol="1">
            <a:spAutoFit/>
          </a:bodyPr>
          <a:lstStyle/>
          <a:p>
            <a:r>
              <a:rPr lang="ar-SA" sz="3000" b="1" dirty="0">
                <a:latin typeface="Microsoft Uighur" pitchFamily="2" charset="-78"/>
                <a:cs typeface="Microsoft Uighur" pitchFamily="2" charset="-78"/>
              </a:rPr>
              <a:t>إلا أن يكون محتاجاً فيعطى من بيت المال</a:t>
            </a:r>
          </a:p>
        </p:txBody>
      </p:sp>
      <p:sp>
        <p:nvSpPr>
          <p:cNvPr id="10" name="مربع نص 9"/>
          <p:cNvSpPr txBox="1"/>
          <p:nvPr/>
        </p:nvSpPr>
        <p:spPr>
          <a:xfrm>
            <a:off x="1524000" y="1541986"/>
            <a:ext cx="2815468"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والأفضل أن يختار لغسيله ثقة عارف بأحكامه</a:t>
            </a:r>
          </a:p>
        </p:txBody>
      </p:sp>
      <p:sp>
        <p:nvSpPr>
          <p:cNvPr id="11" name="مربع نص 10"/>
          <p:cNvSpPr txBox="1"/>
          <p:nvPr/>
        </p:nvSpPr>
        <p:spPr>
          <a:xfrm>
            <a:off x="4888818" y="1712728"/>
            <a:ext cx="284641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فإن تعذر أعطي بقدر عمله</a:t>
            </a:r>
          </a:p>
        </p:txBody>
      </p:sp>
      <p:cxnSp>
        <p:nvCxnSpPr>
          <p:cNvPr id="46" name="رابط مستقيم 45"/>
          <p:cNvCxnSpPr/>
          <p:nvPr/>
        </p:nvCxnSpPr>
        <p:spPr>
          <a:xfrm>
            <a:off x="10394696" y="2539305"/>
            <a:ext cx="0" cy="105114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1" name="رابط مستقيم 50"/>
          <p:cNvCxnSpPr/>
          <p:nvPr/>
        </p:nvCxnSpPr>
        <p:spPr>
          <a:xfrm flipH="1">
            <a:off x="10200508" y="3590453"/>
            <a:ext cx="194191"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4" name="مربع نص 53"/>
          <p:cNvSpPr txBox="1"/>
          <p:nvPr/>
        </p:nvSpPr>
        <p:spPr>
          <a:xfrm>
            <a:off x="1443875" y="4167987"/>
            <a:ext cx="3557089"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وإن علا لمشاركته الأب في المعنى</a:t>
            </a:r>
          </a:p>
        </p:txBody>
      </p:sp>
      <p:sp>
        <p:nvSpPr>
          <p:cNvPr id="56" name="مربع نص 55"/>
          <p:cNvSpPr txBox="1"/>
          <p:nvPr/>
        </p:nvSpPr>
        <p:spPr>
          <a:xfrm>
            <a:off x="1968951" y="3647218"/>
            <a:ext cx="288809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لاختصاصه بالحنة والشفقة</a:t>
            </a:r>
          </a:p>
        </p:txBody>
      </p:sp>
      <p:sp>
        <p:nvSpPr>
          <p:cNvPr id="57" name="مستطيل مستدير الزوايا 56"/>
          <p:cNvSpPr/>
          <p:nvPr/>
        </p:nvSpPr>
        <p:spPr>
          <a:xfrm>
            <a:off x="6744075" y="3322316"/>
            <a:ext cx="3556785" cy="577157"/>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وأولى الناس بغسله [غسل الميت]</a:t>
            </a:r>
          </a:p>
        </p:txBody>
      </p:sp>
      <p:sp>
        <p:nvSpPr>
          <p:cNvPr id="66" name="مستطيل مستدير الزوايا 65"/>
          <p:cNvSpPr/>
          <p:nvPr/>
        </p:nvSpPr>
        <p:spPr>
          <a:xfrm>
            <a:off x="4814062" y="2401017"/>
            <a:ext cx="1555719" cy="367298"/>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وصيه العدل</a:t>
            </a:r>
          </a:p>
        </p:txBody>
      </p:sp>
      <p:sp>
        <p:nvSpPr>
          <p:cNvPr id="70" name="مربع نص 69"/>
          <p:cNvSpPr txBox="1"/>
          <p:nvPr/>
        </p:nvSpPr>
        <p:spPr>
          <a:xfrm>
            <a:off x="2307683" y="2768315"/>
            <a:ext cx="413151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لأن أبا بكر أوصى أن تغسله امرأته: أسماء</a:t>
            </a:r>
          </a:p>
        </p:txBody>
      </p:sp>
      <p:sp>
        <p:nvSpPr>
          <p:cNvPr id="72" name="مربع نص 71"/>
          <p:cNvSpPr txBox="1"/>
          <p:nvPr/>
        </p:nvSpPr>
        <p:spPr>
          <a:xfrm>
            <a:off x="1968948" y="3136219"/>
            <a:ext cx="433283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وأوصى أنس أن يغسله : محمد بن سيرين</a:t>
            </a:r>
          </a:p>
        </p:txBody>
      </p:sp>
      <p:sp>
        <p:nvSpPr>
          <p:cNvPr id="80" name="مستطيل مستدير الزوايا 79"/>
          <p:cNvSpPr/>
          <p:nvPr/>
        </p:nvSpPr>
        <p:spPr>
          <a:xfrm>
            <a:off x="4857052" y="3707780"/>
            <a:ext cx="1512729" cy="383380"/>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ثم أبوه</a:t>
            </a:r>
          </a:p>
        </p:txBody>
      </p:sp>
      <p:sp>
        <p:nvSpPr>
          <p:cNvPr id="96" name="مستطيل مستدير الزوايا 95"/>
          <p:cNvSpPr/>
          <p:nvPr/>
        </p:nvSpPr>
        <p:spPr>
          <a:xfrm>
            <a:off x="4885445" y="4269522"/>
            <a:ext cx="1512729" cy="350935"/>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ثم جده </a:t>
            </a:r>
          </a:p>
        </p:txBody>
      </p:sp>
      <p:sp>
        <p:nvSpPr>
          <p:cNvPr id="101" name="مستطيل مستدير الزوايا 100"/>
          <p:cNvSpPr/>
          <p:nvPr/>
        </p:nvSpPr>
        <p:spPr>
          <a:xfrm>
            <a:off x="2396420" y="4767847"/>
            <a:ext cx="3989059" cy="370200"/>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ثم الأقرب فالأقرب من عصباته فيقدم  </a:t>
            </a:r>
          </a:p>
        </p:txBody>
      </p:sp>
      <p:sp>
        <p:nvSpPr>
          <p:cNvPr id="125" name="مربع نص 124"/>
          <p:cNvSpPr txBox="1"/>
          <p:nvPr/>
        </p:nvSpPr>
        <p:spPr>
          <a:xfrm>
            <a:off x="3650896" y="5080061"/>
            <a:ext cx="279532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الابن ثم ابنه وإن نزل</a:t>
            </a:r>
          </a:p>
        </p:txBody>
      </p:sp>
      <p:sp>
        <p:nvSpPr>
          <p:cNvPr id="126" name="مربع نص 125"/>
          <p:cNvSpPr txBox="1"/>
          <p:nvPr/>
        </p:nvSpPr>
        <p:spPr>
          <a:xfrm>
            <a:off x="1908697" y="5488607"/>
            <a:ext cx="4530501"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ثم الأخ لأبوين ثم الأخ لأب على ترتيب الميراث</a:t>
            </a:r>
          </a:p>
        </p:txBody>
      </p:sp>
      <p:sp>
        <p:nvSpPr>
          <p:cNvPr id="127" name="مربع نص 126"/>
          <p:cNvSpPr txBox="1"/>
          <p:nvPr/>
        </p:nvSpPr>
        <p:spPr>
          <a:xfrm>
            <a:off x="2238391" y="5919975"/>
            <a:ext cx="4109577"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ثم ذوي أرحامه كالميراث ثم الأجانب</a:t>
            </a:r>
          </a:p>
        </p:txBody>
      </p:sp>
      <p:cxnSp>
        <p:nvCxnSpPr>
          <p:cNvPr id="20" name="رابط مستقيم 19"/>
          <p:cNvCxnSpPr/>
          <p:nvPr/>
        </p:nvCxnSpPr>
        <p:spPr>
          <a:xfrm flipH="1" flipV="1">
            <a:off x="6369781" y="2539308"/>
            <a:ext cx="4024919" cy="1834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82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7" name="مستطيل مستدير الزوايا 6"/>
          <p:cNvSpPr/>
          <p:nvPr/>
        </p:nvSpPr>
        <p:spPr>
          <a:xfrm>
            <a:off x="7536163" y="578383"/>
            <a:ext cx="1555719"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وأجنبي</a:t>
            </a:r>
          </a:p>
        </p:txBody>
      </p:sp>
      <p:sp>
        <p:nvSpPr>
          <p:cNvPr id="18" name="مستطيل مستدير الزوايا 17"/>
          <p:cNvSpPr/>
          <p:nvPr/>
        </p:nvSpPr>
        <p:spPr>
          <a:xfrm>
            <a:off x="7536161" y="2526382"/>
            <a:ext cx="1555719"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وزوجة</a:t>
            </a:r>
          </a:p>
        </p:txBody>
      </p:sp>
      <p:sp>
        <p:nvSpPr>
          <p:cNvPr id="20" name="مستطيل مستدير الزوايا 19"/>
          <p:cNvSpPr/>
          <p:nvPr/>
        </p:nvSpPr>
        <p:spPr>
          <a:xfrm>
            <a:off x="7536162" y="1209344"/>
            <a:ext cx="1555719"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وأجنبية</a:t>
            </a:r>
          </a:p>
        </p:txBody>
      </p:sp>
      <p:sp>
        <p:nvSpPr>
          <p:cNvPr id="22" name="مستطيل مستدير الزوايا 21"/>
          <p:cNvSpPr/>
          <p:nvPr/>
        </p:nvSpPr>
        <p:spPr>
          <a:xfrm>
            <a:off x="7536163" y="1851270"/>
            <a:ext cx="1555719"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وزوج</a:t>
            </a:r>
          </a:p>
        </p:txBody>
      </p:sp>
      <p:sp>
        <p:nvSpPr>
          <p:cNvPr id="24" name="مستطيل مستدير الزوايا 23"/>
          <p:cNvSpPr/>
          <p:nvPr/>
        </p:nvSpPr>
        <p:spPr>
          <a:xfrm>
            <a:off x="4727849" y="568263"/>
            <a:ext cx="2001376"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أولى من زوجة أمة</a:t>
            </a:r>
          </a:p>
        </p:txBody>
      </p:sp>
      <p:sp>
        <p:nvSpPr>
          <p:cNvPr id="25" name="مستطيل مستدير الزوايا 24"/>
          <p:cNvSpPr/>
          <p:nvPr/>
        </p:nvSpPr>
        <p:spPr>
          <a:xfrm>
            <a:off x="4727851" y="2516262"/>
            <a:ext cx="2001372"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أولى من أم ولد</a:t>
            </a:r>
          </a:p>
        </p:txBody>
      </p:sp>
      <p:sp>
        <p:nvSpPr>
          <p:cNvPr id="26" name="مستطيل مستدير الزوايا 25"/>
          <p:cNvSpPr/>
          <p:nvPr/>
        </p:nvSpPr>
        <p:spPr>
          <a:xfrm>
            <a:off x="4727850" y="1199224"/>
            <a:ext cx="2001374"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أولى من زوج وسيد</a:t>
            </a:r>
          </a:p>
        </p:txBody>
      </p:sp>
      <p:sp>
        <p:nvSpPr>
          <p:cNvPr id="27" name="مستطيل مستدير الزوايا 26"/>
          <p:cNvSpPr/>
          <p:nvPr/>
        </p:nvSpPr>
        <p:spPr>
          <a:xfrm>
            <a:off x="4727852" y="1841150"/>
            <a:ext cx="2001375"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أولى من سيد</a:t>
            </a:r>
          </a:p>
        </p:txBody>
      </p:sp>
      <p:sp>
        <p:nvSpPr>
          <p:cNvPr id="28" name="مستطيل مستدير الزوايا 27"/>
          <p:cNvSpPr/>
          <p:nvPr/>
        </p:nvSpPr>
        <p:spPr>
          <a:xfrm>
            <a:off x="9374998" y="491591"/>
            <a:ext cx="1066839" cy="2666837"/>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latin typeface="Microsoft Uighur" pitchFamily="2" charset="-78"/>
                <a:cs typeface="Microsoft Uighur" pitchFamily="2" charset="-78"/>
              </a:rPr>
              <a:t>وأولى الناس بغسله [غسل الميت]</a:t>
            </a:r>
          </a:p>
        </p:txBody>
      </p:sp>
      <p:cxnSp>
        <p:nvCxnSpPr>
          <p:cNvPr id="32" name="رابط مستقيم 31"/>
          <p:cNvCxnSpPr>
            <a:stCxn id="7" idx="1"/>
            <a:endCxn id="24" idx="3"/>
          </p:cNvCxnSpPr>
          <p:nvPr/>
        </p:nvCxnSpPr>
        <p:spPr>
          <a:xfrm flipH="1" flipV="1">
            <a:off x="6729228" y="807541"/>
            <a:ext cx="806935" cy="1012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H="1" flipV="1">
            <a:off x="6729228" y="2765659"/>
            <a:ext cx="806935" cy="1012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flipH="1" flipV="1">
            <a:off x="6729225" y="2090547"/>
            <a:ext cx="806935" cy="1012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flipV="1">
            <a:off x="6729226" y="1448621"/>
            <a:ext cx="806935" cy="1012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a:off x="4367811" y="4106823"/>
            <a:ext cx="409195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1" name="رابط كسهم مستقيم 40"/>
          <p:cNvCxnSpPr/>
          <p:nvPr/>
        </p:nvCxnSpPr>
        <p:spPr>
          <a:xfrm>
            <a:off x="4387828" y="4106823"/>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a:off x="6209767" y="3846505"/>
            <a:ext cx="0" cy="26032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0" name="مستطيل مستدير الزوايا 49"/>
          <p:cNvSpPr/>
          <p:nvPr/>
        </p:nvSpPr>
        <p:spPr>
          <a:xfrm>
            <a:off x="7609037" y="4594823"/>
            <a:ext cx="1693085" cy="475350"/>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46" name="رابط كسهم مستقيم 45"/>
          <p:cNvCxnSpPr/>
          <p:nvPr/>
        </p:nvCxnSpPr>
        <p:spPr>
          <a:xfrm>
            <a:off x="8455579" y="4105080"/>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مربع نص 50"/>
          <p:cNvSpPr txBox="1"/>
          <p:nvPr/>
        </p:nvSpPr>
        <p:spPr>
          <a:xfrm>
            <a:off x="7536157" y="4555499"/>
            <a:ext cx="183883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وصيتها العدل</a:t>
            </a:r>
          </a:p>
        </p:txBody>
      </p:sp>
      <p:sp>
        <p:nvSpPr>
          <p:cNvPr id="52" name="مستطيل مستدير الزوايا 51"/>
          <p:cNvSpPr/>
          <p:nvPr/>
        </p:nvSpPr>
        <p:spPr>
          <a:xfrm>
            <a:off x="3075376" y="4594823"/>
            <a:ext cx="2584864" cy="475350"/>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3" name="مربع نص 52"/>
          <p:cNvSpPr txBox="1"/>
          <p:nvPr/>
        </p:nvSpPr>
        <p:spPr>
          <a:xfrm>
            <a:off x="2907772" y="4575507"/>
            <a:ext cx="296848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ثم القربى فالقربى من نسائها</a:t>
            </a:r>
          </a:p>
        </p:txBody>
      </p:sp>
      <p:sp>
        <p:nvSpPr>
          <p:cNvPr id="59" name="مربع نص 58"/>
          <p:cNvSpPr txBox="1"/>
          <p:nvPr/>
        </p:nvSpPr>
        <p:spPr>
          <a:xfrm>
            <a:off x="1361893" y="5030849"/>
            <a:ext cx="6409077"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فتقدم أمها وإن علت , ثم بنتها وإن نزلت </a:t>
            </a:r>
          </a:p>
          <a:p>
            <a:pPr algn="ctr"/>
            <a:r>
              <a:rPr lang="ar-SA" sz="3000" b="1" dirty="0">
                <a:latin typeface="Microsoft Uighur" pitchFamily="2" charset="-78"/>
                <a:cs typeface="Microsoft Uighur" pitchFamily="2" charset="-78"/>
              </a:rPr>
              <a:t>ثم القربى كالميراث , وعمتها وخالتها سواء </a:t>
            </a:r>
          </a:p>
          <a:p>
            <a:pPr algn="ctr"/>
            <a:r>
              <a:rPr lang="ar-SA" sz="3000" b="1" dirty="0">
                <a:latin typeface="Microsoft Uighur" pitchFamily="2" charset="-78"/>
                <a:cs typeface="Microsoft Uighur" pitchFamily="2" charset="-78"/>
              </a:rPr>
              <a:t>وكذا بنت أخيها وبنت أختها لاستوائهما في القرب والمحرمية</a:t>
            </a:r>
          </a:p>
        </p:txBody>
      </p:sp>
      <p:sp>
        <p:nvSpPr>
          <p:cNvPr id="3" name="مستطيل مستدير الزوايا 2"/>
          <p:cNvSpPr/>
          <p:nvPr/>
        </p:nvSpPr>
        <p:spPr>
          <a:xfrm>
            <a:off x="4662857" y="3429001"/>
            <a:ext cx="3179189" cy="417503"/>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bg1"/>
                </a:solidFill>
                <a:latin typeface="Microsoft Uighur" pitchFamily="2" charset="-78"/>
                <a:cs typeface="Microsoft Uighur" pitchFamily="2" charset="-78"/>
              </a:rPr>
              <a:t>والأولى بغسل بأنثى </a:t>
            </a:r>
          </a:p>
        </p:txBody>
      </p:sp>
    </p:spTree>
    <p:extLst>
      <p:ext uri="{BB962C8B-B14F-4D97-AF65-F5344CB8AC3E}">
        <p14:creationId xmlns:p14="http://schemas.microsoft.com/office/powerpoint/2010/main" val="316982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ربع نص 2"/>
          <p:cNvSpPr txBox="1"/>
          <p:nvPr/>
        </p:nvSpPr>
        <p:spPr>
          <a:xfrm>
            <a:off x="8013898" y="620689"/>
            <a:ext cx="3168352" cy="553998"/>
          </a:xfrm>
          <a:prstGeom prst="rect">
            <a:avLst/>
          </a:prstGeom>
          <a:solidFill>
            <a:schemeClr val="bg2">
              <a:lumMod val="25000"/>
            </a:schemeClr>
          </a:solidFill>
          <a:ln>
            <a:solidFill>
              <a:schemeClr val="bg2">
                <a:lumMod val="25000"/>
              </a:schemeClr>
            </a:solidFill>
          </a:ln>
        </p:spPr>
        <p:txBody>
          <a:bodyPr wrap="square" rtlCol="1">
            <a:spAutoFit/>
          </a:bodyPr>
          <a:lstStyle/>
          <a:p>
            <a:pPr algn="ctr"/>
            <a:r>
              <a:rPr lang="ar-SA" sz="3000" b="1" dirty="0">
                <a:solidFill>
                  <a:schemeClr val="bg1"/>
                </a:solidFill>
                <a:latin typeface="Microsoft Uighur" pitchFamily="2" charset="-78"/>
                <a:cs typeface="Akhbar MT" pitchFamily="2" charset="-78"/>
              </a:rPr>
              <a:t>ولكل واحد من الزوجين</a:t>
            </a:r>
          </a:p>
        </p:txBody>
      </p:sp>
      <p:sp>
        <p:nvSpPr>
          <p:cNvPr id="4" name="مربع نص 3"/>
          <p:cNvSpPr txBox="1"/>
          <p:nvPr/>
        </p:nvSpPr>
        <p:spPr>
          <a:xfrm>
            <a:off x="4053458" y="620689"/>
            <a:ext cx="429416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إن لم تكن الزوجة </a:t>
            </a:r>
            <a:r>
              <a:rPr lang="ar-SA" sz="3000" b="1" dirty="0" err="1">
                <a:latin typeface="Microsoft Uighur" pitchFamily="2" charset="-78"/>
                <a:cs typeface="Microsoft Uighur" pitchFamily="2" charset="-78"/>
              </a:rPr>
              <a:t>ذمية</a:t>
            </a:r>
            <a:r>
              <a:rPr lang="ar-SA" sz="3000" b="1" dirty="0">
                <a:latin typeface="Microsoft Uighur" pitchFamily="2" charset="-78"/>
                <a:cs typeface="Microsoft Uighur" pitchFamily="2" charset="-78"/>
              </a:rPr>
              <a:t> غسل صاحبه</a:t>
            </a:r>
          </a:p>
        </p:txBody>
      </p:sp>
      <p:sp>
        <p:nvSpPr>
          <p:cNvPr id="6" name="مربع نص 5"/>
          <p:cNvSpPr txBox="1"/>
          <p:nvPr/>
        </p:nvSpPr>
        <p:spPr>
          <a:xfrm>
            <a:off x="2613298" y="1327087"/>
            <a:ext cx="8398618" cy="1477328"/>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لما تقدم عن أبي بكر </a:t>
            </a:r>
          </a:p>
          <a:p>
            <a:pPr marL="457200" indent="-457200">
              <a:buFont typeface="Arial" pitchFamily="34" charset="0"/>
              <a:buChar char="•"/>
            </a:pPr>
            <a:r>
              <a:rPr lang="ar-SA" sz="3000" b="1" dirty="0">
                <a:latin typeface="Microsoft Uighur" pitchFamily="2" charset="-78"/>
                <a:cs typeface="Microsoft Uighur" pitchFamily="2" charset="-78"/>
              </a:rPr>
              <a:t>وروى ابن المنذر أن عليا غسل فاطمة </a:t>
            </a:r>
          </a:p>
          <a:p>
            <a:pPr marL="457200" indent="-457200">
              <a:buFont typeface="Arial" pitchFamily="34" charset="0"/>
              <a:buChar char="•"/>
            </a:pPr>
            <a:r>
              <a:rPr lang="ar-SA" sz="3000" b="1" dirty="0">
                <a:latin typeface="Microsoft Uighur" pitchFamily="2" charset="-78"/>
                <a:cs typeface="Microsoft Uighur" pitchFamily="2" charset="-78"/>
              </a:rPr>
              <a:t>ولأن آثار النكاح من عدة الوفاة والإرث باقية فكذا الغسل ويشمل ما قبل الدخول </a:t>
            </a:r>
          </a:p>
        </p:txBody>
      </p:sp>
      <p:sp>
        <p:nvSpPr>
          <p:cNvPr id="8" name="مربع نص 7"/>
          <p:cNvSpPr txBox="1"/>
          <p:nvPr/>
        </p:nvSpPr>
        <p:spPr>
          <a:xfrm>
            <a:off x="9467220" y="2804415"/>
            <a:ext cx="1715033" cy="553998"/>
          </a:xfrm>
          <a:prstGeom prst="rect">
            <a:avLst/>
          </a:prstGeom>
          <a:noFill/>
          <a:ln>
            <a:solidFill>
              <a:schemeClr val="bg2">
                <a:lumMod val="25000"/>
              </a:schemeClr>
            </a:solidFill>
          </a:ln>
        </p:spPr>
        <p:txBody>
          <a:bodyPr wrap="square" rtlCol="1">
            <a:spAutoFit/>
          </a:bodyPr>
          <a:lstStyle/>
          <a:p>
            <a:pPr algn="ctr"/>
            <a:r>
              <a:rPr lang="ar-SA" sz="3000" b="1" dirty="0">
                <a:latin typeface="Microsoft Uighur" pitchFamily="2" charset="-78"/>
                <a:cs typeface="Microsoft Uighur" pitchFamily="2" charset="-78"/>
              </a:rPr>
              <a:t>وأنها تغسله :</a:t>
            </a:r>
          </a:p>
        </p:txBody>
      </p:sp>
      <p:sp>
        <p:nvSpPr>
          <p:cNvPr id="9" name="مربع نص 8"/>
          <p:cNvSpPr txBox="1"/>
          <p:nvPr/>
        </p:nvSpPr>
        <p:spPr>
          <a:xfrm>
            <a:off x="2783632" y="3429000"/>
            <a:ext cx="8398618" cy="1477328"/>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وإن لم تكن في العدة </a:t>
            </a:r>
          </a:p>
          <a:p>
            <a:pPr marL="457200" indent="-457200">
              <a:buFont typeface="Arial" pitchFamily="34" charset="0"/>
              <a:buChar char="•"/>
            </a:pPr>
            <a:r>
              <a:rPr lang="ar-SA" sz="3000" b="1" dirty="0">
                <a:latin typeface="Microsoft Uighur" pitchFamily="2" charset="-78"/>
                <a:cs typeface="Microsoft Uighur" pitchFamily="2" charset="-78"/>
              </a:rPr>
              <a:t>كما لو ولدت عقب موته </a:t>
            </a:r>
          </a:p>
          <a:p>
            <a:pPr marL="457200" indent="-457200">
              <a:buFont typeface="Arial" pitchFamily="34" charset="0"/>
              <a:buChar char="•"/>
            </a:pPr>
            <a:r>
              <a:rPr lang="ar-SA" sz="3000" b="1" dirty="0">
                <a:latin typeface="Microsoft Uighur" pitchFamily="2" charset="-78"/>
                <a:cs typeface="Microsoft Uighur" pitchFamily="2" charset="-78"/>
              </a:rPr>
              <a:t>والمطلقة الرجعية إذا أبيحت </a:t>
            </a:r>
          </a:p>
        </p:txBody>
      </p:sp>
      <p:sp>
        <p:nvSpPr>
          <p:cNvPr id="10" name="مربع نص 9"/>
          <p:cNvSpPr txBox="1"/>
          <p:nvPr/>
        </p:nvSpPr>
        <p:spPr>
          <a:xfrm>
            <a:off x="7985843" y="4906328"/>
            <a:ext cx="3168352" cy="553998"/>
          </a:xfrm>
          <a:prstGeom prst="rect">
            <a:avLst/>
          </a:prstGeom>
          <a:solidFill>
            <a:schemeClr val="bg2">
              <a:lumMod val="25000"/>
            </a:schemeClr>
          </a:solidFill>
          <a:ln>
            <a:solidFill>
              <a:schemeClr val="bg2">
                <a:lumMod val="25000"/>
              </a:schemeClr>
            </a:solidFill>
          </a:ln>
        </p:spPr>
        <p:txBody>
          <a:bodyPr wrap="square" rtlCol="1">
            <a:spAutoFit/>
          </a:bodyPr>
          <a:lstStyle/>
          <a:p>
            <a:pPr algn="ctr"/>
            <a:r>
              <a:rPr lang="ar-SA" sz="3000" b="1" dirty="0">
                <a:solidFill>
                  <a:schemeClr val="bg1"/>
                </a:solidFill>
                <a:latin typeface="Microsoft Uighur" pitchFamily="2" charset="-78"/>
                <a:cs typeface="Akhbar MT" pitchFamily="2" charset="-78"/>
              </a:rPr>
              <a:t>وكذا سيد مع سريته</a:t>
            </a:r>
          </a:p>
        </p:txBody>
      </p:sp>
      <p:sp>
        <p:nvSpPr>
          <p:cNvPr id="12" name="مربع نص 11"/>
          <p:cNvSpPr txBox="1"/>
          <p:nvPr/>
        </p:nvSpPr>
        <p:spPr>
          <a:xfrm>
            <a:off x="4891337" y="4906328"/>
            <a:ext cx="3140296"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أي : أمته المباحة له ولو أم ولد</a:t>
            </a:r>
          </a:p>
        </p:txBody>
      </p:sp>
    </p:spTree>
    <p:extLst>
      <p:ext uri="{BB962C8B-B14F-4D97-AF65-F5344CB8AC3E}">
        <p14:creationId xmlns:p14="http://schemas.microsoft.com/office/powerpoint/2010/main" val="3169822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3"/>
            <a:ext cx="12192000" cy="6857999"/>
          </a:xfrm>
          <a:prstGeom prst="rect">
            <a:avLst/>
          </a:prstGeom>
        </p:spPr>
      </p:pic>
      <p:sp>
        <p:nvSpPr>
          <p:cNvPr id="3" name="مربع نص 2"/>
          <p:cNvSpPr txBox="1"/>
          <p:nvPr/>
        </p:nvSpPr>
        <p:spPr>
          <a:xfrm>
            <a:off x="5186785" y="620688"/>
            <a:ext cx="5157689" cy="553998"/>
          </a:xfrm>
          <a:prstGeom prst="rect">
            <a:avLst/>
          </a:prstGeom>
          <a:solidFill>
            <a:schemeClr val="bg2">
              <a:lumMod val="25000"/>
            </a:schemeClr>
          </a:solidFill>
          <a:ln>
            <a:solidFill>
              <a:schemeClr val="bg2">
                <a:lumMod val="10000"/>
              </a:schemeClr>
            </a:solidFill>
          </a:ln>
        </p:spPr>
        <p:txBody>
          <a:bodyPr wrap="square" rtlCol="1">
            <a:spAutoFit/>
          </a:bodyPr>
          <a:lstStyle/>
          <a:p>
            <a:pPr algn="ctr"/>
            <a:r>
              <a:rPr lang="ar-SA" sz="3000" b="1" dirty="0">
                <a:solidFill>
                  <a:schemeClr val="bg1"/>
                </a:solidFill>
                <a:latin typeface="Microsoft Uighur" pitchFamily="2" charset="-78"/>
                <a:cs typeface="Akhbar MT" pitchFamily="2" charset="-78"/>
              </a:rPr>
              <a:t>ولرجل وامرأة غسل من له دون سبع سنين فقط</a:t>
            </a:r>
          </a:p>
        </p:txBody>
      </p:sp>
      <p:sp>
        <p:nvSpPr>
          <p:cNvPr id="4" name="مربع نص 3"/>
          <p:cNvSpPr txBox="1"/>
          <p:nvPr/>
        </p:nvSpPr>
        <p:spPr>
          <a:xfrm>
            <a:off x="8282558" y="1584792"/>
            <a:ext cx="206191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ذكراً كان أو أنثى </a:t>
            </a:r>
          </a:p>
        </p:txBody>
      </p:sp>
      <p:sp>
        <p:nvSpPr>
          <p:cNvPr id="5" name="مستطيل مستدير الزوايا 4"/>
          <p:cNvSpPr/>
          <p:nvPr/>
        </p:nvSpPr>
        <p:spPr>
          <a:xfrm>
            <a:off x="8421959" y="1608270"/>
            <a:ext cx="1887612" cy="547457"/>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ربع نص 15"/>
          <p:cNvSpPr txBox="1"/>
          <p:nvPr/>
        </p:nvSpPr>
        <p:spPr>
          <a:xfrm>
            <a:off x="6246301" y="1255922"/>
            <a:ext cx="192596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 أنه لا عورة له</a:t>
            </a:r>
          </a:p>
        </p:txBody>
      </p:sp>
      <p:sp>
        <p:nvSpPr>
          <p:cNvPr id="17" name="مربع نص 16"/>
          <p:cNvSpPr txBox="1"/>
          <p:nvPr/>
        </p:nvSpPr>
        <p:spPr>
          <a:xfrm>
            <a:off x="3017990" y="1567825"/>
            <a:ext cx="5014242" cy="1477328"/>
          </a:xfrm>
          <a:prstGeom prst="rect">
            <a:avLst/>
          </a:prstGeom>
          <a:noFill/>
        </p:spPr>
        <p:txBody>
          <a:bodyPr wrap="square" rtlCol="1">
            <a:spAutoFit/>
          </a:bodyPr>
          <a:lstStyle/>
          <a:p>
            <a:r>
              <a:rPr lang="ar-SA" sz="3000" b="1" dirty="0">
                <a:latin typeface="Microsoft Uighur" pitchFamily="2" charset="-78"/>
                <a:cs typeface="Microsoft Uighur" pitchFamily="2" charset="-78"/>
              </a:rPr>
              <a:t>- ولأن إبراهيم ابن النبي صلى الله عليه وسلم  غسله النساء </a:t>
            </a:r>
          </a:p>
          <a:p>
            <a:r>
              <a:rPr lang="ar-SA" sz="3000" b="1" dirty="0">
                <a:latin typeface="Microsoft Uighur" pitchFamily="2" charset="-78"/>
                <a:cs typeface="Microsoft Uighur" pitchFamily="2" charset="-78"/>
              </a:rPr>
              <a:t>فتغسله مجرداً بغير سترة وتمس عورته وتنظر إليها</a:t>
            </a:r>
          </a:p>
        </p:txBody>
      </p:sp>
      <p:sp>
        <p:nvSpPr>
          <p:cNvPr id="21" name="مربع نص 20"/>
          <p:cNvSpPr txBox="1"/>
          <p:nvPr/>
        </p:nvSpPr>
        <p:spPr>
          <a:xfrm>
            <a:off x="6768678" y="3199855"/>
            <a:ext cx="3360341" cy="553998"/>
          </a:xfrm>
          <a:prstGeom prst="rect">
            <a:avLst/>
          </a:prstGeom>
          <a:noFill/>
          <a:ln>
            <a:noFill/>
          </a:ln>
        </p:spPr>
        <p:txBody>
          <a:bodyPr wrap="square" rtlCol="1">
            <a:spAutoFit/>
          </a:bodyPr>
          <a:lstStyle/>
          <a:p>
            <a:pPr algn="ctr"/>
            <a:r>
              <a:rPr lang="ar-SA" sz="3000" b="1" dirty="0">
                <a:latin typeface="Microsoft Uighur" pitchFamily="2" charset="-78"/>
                <a:cs typeface="Microsoft Uighur" pitchFamily="2" charset="-78"/>
              </a:rPr>
              <a:t>وإن مات رجل بين نسوة </a:t>
            </a:r>
          </a:p>
        </p:txBody>
      </p:sp>
      <p:sp>
        <p:nvSpPr>
          <p:cNvPr id="26" name="مربع نص 25"/>
          <p:cNvSpPr txBox="1"/>
          <p:nvPr/>
        </p:nvSpPr>
        <p:spPr>
          <a:xfrm>
            <a:off x="2810522" y="3302728"/>
            <a:ext cx="3696443" cy="553998"/>
          </a:xfrm>
          <a:prstGeom prst="rect">
            <a:avLst/>
          </a:prstGeom>
          <a:noFill/>
          <a:ln>
            <a:noFill/>
          </a:ln>
        </p:spPr>
        <p:txBody>
          <a:bodyPr wrap="square" rtlCol="1">
            <a:spAutoFit/>
          </a:bodyPr>
          <a:lstStyle/>
          <a:p>
            <a:r>
              <a:rPr lang="ar-SA" sz="3000" b="1" dirty="0">
                <a:latin typeface="Microsoft Uighur" pitchFamily="2" charset="-78"/>
                <a:cs typeface="Microsoft Uighur" pitchFamily="2" charset="-78"/>
              </a:rPr>
              <a:t>ليس فيهن زوجة ولا أمة مباحة له يُمم</a:t>
            </a:r>
          </a:p>
        </p:txBody>
      </p:sp>
      <p:sp>
        <p:nvSpPr>
          <p:cNvPr id="29" name="مربع نص 28"/>
          <p:cNvSpPr txBox="1"/>
          <p:nvPr/>
        </p:nvSpPr>
        <p:spPr>
          <a:xfrm>
            <a:off x="6050313" y="3947159"/>
            <a:ext cx="4464495" cy="553998"/>
          </a:xfrm>
          <a:prstGeom prst="rect">
            <a:avLst/>
          </a:prstGeom>
          <a:noFill/>
          <a:ln>
            <a:noFill/>
          </a:ln>
        </p:spPr>
        <p:txBody>
          <a:bodyPr wrap="square" rtlCol="1">
            <a:spAutoFit/>
          </a:bodyPr>
          <a:lstStyle/>
          <a:p>
            <a:pPr algn="ctr"/>
            <a:r>
              <a:rPr lang="ar-SA" sz="3000" b="1" dirty="0">
                <a:latin typeface="Microsoft Uighur" pitchFamily="2" charset="-78"/>
                <a:cs typeface="Akhbar MT" pitchFamily="2" charset="-78"/>
              </a:rPr>
              <a:t>أو عكسه بأن ماتت امرأه بين رجال</a:t>
            </a:r>
          </a:p>
        </p:txBody>
      </p:sp>
      <p:sp>
        <p:nvSpPr>
          <p:cNvPr id="31" name="مربع نص 30"/>
          <p:cNvSpPr txBox="1"/>
          <p:nvPr/>
        </p:nvSpPr>
        <p:spPr>
          <a:xfrm>
            <a:off x="1562144" y="4360211"/>
            <a:ext cx="7501871" cy="1938992"/>
          </a:xfrm>
          <a:prstGeom prst="rect">
            <a:avLst/>
          </a:prstGeom>
          <a:noFill/>
        </p:spPr>
        <p:txBody>
          <a:bodyPr wrap="square" rtlCol="1">
            <a:spAutoFit/>
          </a:bodyPr>
          <a:lstStyle/>
          <a:p>
            <a:r>
              <a:rPr lang="ar-SA" sz="3000" b="1" dirty="0">
                <a:latin typeface="Microsoft Uighur" pitchFamily="2" charset="-78"/>
                <a:cs typeface="Microsoft Uighur" pitchFamily="2" charset="-78"/>
              </a:rPr>
              <a:t>ليس فيهم زوج ولا سيد لها يممت كخنثى مشكل , لم تحضره أمة له فييمم لأنه لا يحصل بالغسل من غير مس تنظيف ولا إزالة نجاسة بل ربما كثرت وعلم منه أنه</a:t>
            </a:r>
          </a:p>
          <a:p>
            <a:pPr marL="457200" indent="-457200">
              <a:buFont typeface="Arial" pitchFamily="34" charset="0"/>
              <a:buChar char="•"/>
            </a:pPr>
            <a:r>
              <a:rPr lang="ar-SA" sz="3000" b="1" dirty="0">
                <a:latin typeface="Microsoft Uighur" pitchFamily="2" charset="-78"/>
                <a:cs typeface="Microsoft Uighur" pitchFamily="2" charset="-78"/>
              </a:rPr>
              <a:t>لا مدخل للرجل في غسل الأقارب من النساء </a:t>
            </a:r>
          </a:p>
          <a:p>
            <a:pPr marL="457200" indent="-457200">
              <a:buFont typeface="Arial" pitchFamily="34" charset="0"/>
              <a:buChar char="•"/>
            </a:pPr>
            <a:r>
              <a:rPr lang="ar-SA" sz="3000" b="1" dirty="0">
                <a:latin typeface="Microsoft Uighur" pitchFamily="2" charset="-78"/>
                <a:cs typeface="Microsoft Uighur" pitchFamily="2" charset="-78"/>
              </a:rPr>
              <a:t>ولا بالعكس</a:t>
            </a:r>
          </a:p>
        </p:txBody>
      </p:sp>
      <p:cxnSp>
        <p:nvCxnSpPr>
          <p:cNvPr id="8" name="رابط مستقيم 7"/>
          <p:cNvCxnSpPr>
            <a:stCxn id="5" idx="0"/>
          </p:cNvCxnSpPr>
          <p:nvPr/>
        </p:nvCxnSpPr>
        <p:spPr>
          <a:xfrm flipV="1">
            <a:off x="9365765" y="1255925"/>
            <a:ext cx="0" cy="35234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a:stCxn id="16" idx="0"/>
          </p:cNvCxnSpPr>
          <p:nvPr/>
        </p:nvCxnSpPr>
        <p:spPr>
          <a:xfrm>
            <a:off x="7209285" y="1255922"/>
            <a:ext cx="215648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a:stCxn id="16" idx="0"/>
          </p:cNvCxnSpPr>
          <p:nvPr/>
        </p:nvCxnSpPr>
        <p:spPr>
          <a:xfrm>
            <a:off x="7209282" y="1255922"/>
            <a:ext cx="0" cy="176172"/>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flipV="1">
            <a:off x="9365765" y="2155724"/>
            <a:ext cx="15144" cy="42776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H="1">
            <a:off x="3287691" y="2583488"/>
            <a:ext cx="6093221"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flipV="1">
            <a:off x="8654676" y="2950383"/>
            <a:ext cx="0" cy="35234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a:off x="5186786" y="2950383"/>
            <a:ext cx="346789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a:off x="5186783" y="2950386"/>
            <a:ext cx="0" cy="35234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flipV="1">
            <a:off x="10309571" y="4224158"/>
            <a:ext cx="0" cy="43204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a:off x="10102129" y="4217287"/>
            <a:ext cx="20744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5" name="رابط كسهم مستقيم 44"/>
          <p:cNvCxnSpPr/>
          <p:nvPr/>
        </p:nvCxnSpPr>
        <p:spPr>
          <a:xfrm flipH="1">
            <a:off x="9105445" y="4656206"/>
            <a:ext cx="1204129"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77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1026" name="Picture 2" descr="انت السحاب اللي نشأ فيه براق ــ سكرابز غيوم - منتديات حروف العشق © عالم  الأبداع والتميز"/>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6" y="197586"/>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087888" y="596913"/>
            <a:ext cx="2016224" cy="646331"/>
          </a:xfrm>
          <a:prstGeom prst="rect">
            <a:avLst/>
          </a:prstGeom>
          <a:noFill/>
        </p:spPr>
        <p:txBody>
          <a:bodyPr wrap="square" rtlCol="1">
            <a:spAutoFit/>
          </a:bodyPr>
          <a:lstStyle/>
          <a:p>
            <a:r>
              <a:rPr lang="ar-SA" sz="3600" b="1" dirty="0">
                <a:solidFill>
                  <a:schemeClr val="bg2">
                    <a:lumMod val="10000"/>
                  </a:schemeClr>
                </a:solidFill>
                <a:cs typeface="Akhbar MT" pitchFamily="2" charset="-78"/>
              </a:rPr>
              <a:t>محاور العرض</a:t>
            </a:r>
          </a:p>
        </p:txBody>
      </p:sp>
      <p:pic>
        <p:nvPicPr>
          <p:cNvPr id="6" name="Picture 2" descr="انت السحاب اللي نشأ فيه براق ــ سكرابز غيوم - منتديات حروف العشق © عالم  الأبداع والتميز">
            <a:hlinkClick r:id="rId5"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307309" y="2267055"/>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p:cNvSpPr txBox="1"/>
          <p:nvPr/>
        </p:nvSpPr>
        <p:spPr>
          <a:xfrm>
            <a:off x="7510501" y="2603317"/>
            <a:ext cx="2016224" cy="523220"/>
          </a:xfrm>
          <a:prstGeom prst="rect">
            <a:avLst/>
          </a:prstGeom>
          <a:noFill/>
        </p:spPr>
        <p:txBody>
          <a:bodyPr wrap="square" rtlCol="1">
            <a:spAutoFit/>
          </a:bodyPr>
          <a:lstStyle/>
          <a:p>
            <a:r>
              <a:rPr lang="ar-SA" sz="2800" b="1" dirty="0">
                <a:solidFill>
                  <a:schemeClr val="bg2">
                    <a:lumMod val="10000"/>
                  </a:schemeClr>
                </a:solidFill>
                <a:cs typeface="Akhbar MT" pitchFamily="2" charset="-78"/>
              </a:rPr>
              <a:t>التعريف بالجنازة</a:t>
            </a:r>
          </a:p>
        </p:txBody>
      </p:sp>
      <p:pic>
        <p:nvPicPr>
          <p:cNvPr id="12" name="Picture 2" descr="انت السحاب اللي نشأ فيه براق ــ سكرابز غيوم - منتديات حروف العشق © عالم  الأبداع والتميز">
            <a:hlinkClick r:id="rId6"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6" y="2289488"/>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3" name="مربع نص 12"/>
          <p:cNvSpPr txBox="1"/>
          <p:nvPr/>
        </p:nvSpPr>
        <p:spPr>
          <a:xfrm>
            <a:off x="5087888" y="2625750"/>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أحكام للميت</a:t>
            </a:r>
          </a:p>
        </p:txBody>
      </p:sp>
      <p:pic>
        <p:nvPicPr>
          <p:cNvPr id="14" name="Picture 2" descr="انت السحاب اللي نشأ فيه براق ــ سكرابز غيوم - منتديات حروف العشق © عالم  الأبداع والتميز">
            <a:hlinkClick r:id="rId7"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62083" y="2388677"/>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5" name="مربع نص 14"/>
          <p:cNvSpPr txBox="1"/>
          <p:nvPr/>
        </p:nvSpPr>
        <p:spPr>
          <a:xfrm>
            <a:off x="2462083" y="2724939"/>
            <a:ext cx="2219419" cy="523220"/>
          </a:xfrm>
          <a:prstGeom prst="rect">
            <a:avLst/>
          </a:prstGeom>
          <a:noFill/>
        </p:spPr>
        <p:txBody>
          <a:bodyPr wrap="square" rtlCol="1">
            <a:spAutoFit/>
          </a:bodyPr>
          <a:lstStyle/>
          <a:p>
            <a:r>
              <a:rPr lang="ar-SA" sz="2800" b="1" dirty="0">
                <a:solidFill>
                  <a:schemeClr val="bg2">
                    <a:lumMod val="10000"/>
                  </a:schemeClr>
                </a:solidFill>
                <a:cs typeface="Akhbar MT" pitchFamily="2" charset="-78"/>
              </a:rPr>
              <a:t>غسيل الميت وتكفينه</a:t>
            </a:r>
          </a:p>
        </p:txBody>
      </p:sp>
      <p:pic>
        <p:nvPicPr>
          <p:cNvPr id="16" name="Picture 2" descr="انت السحاب اللي نشأ فيه براق ــ سكرابز غيوم - منتديات حروف العشق © عالم  الأبداع والتميز">
            <a:hlinkClick r:id="rId8"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407005" y="3699188"/>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7" name="مربع نص 16"/>
          <p:cNvSpPr txBox="1"/>
          <p:nvPr/>
        </p:nvSpPr>
        <p:spPr>
          <a:xfrm>
            <a:off x="7407005" y="4035450"/>
            <a:ext cx="2422613"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أولى الناس بغسل الميت</a:t>
            </a:r>
          </a:p>
        </p:txBody>
      </p:sp>
      <p:pic>
        <p:nvPicPr>
          <p:cNvPr id="18" name="Picture 2" descr="انت السحاب اللي نشأ فيه براق ــ سكرابز غيوم - منتديات حروف العشق © عالم  الأبداع والتميز">
            <a:hlinkClick r:id="rId9"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84392" y="3721621"/>
            <a:ext cx="2422613"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انت السحاب اللي نشأ فيه براق ــ سكرابز غيوم - منتديات حروف العشق © عالم  الأبداع والتميز">
            <a:hlinkClick r:id="rId10"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61779" y="3820810"/>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9" name="مربع نص 18"/>
          <p:cNvSpPr txBox="1"/>
          <p:nvPr/>
        </p:nvSpPr>
        <p:spPr>
          <a:xfrm>
            <a:off x="2665275" y="4187850"/>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الصلاة على الميت</a:t>
            </a:r>
          </a:p>
        </p:txBody>
      </p:sp>
      <p:sp>
        <p:nvSpPr>
          <p:cNvPr id="21" name="مربع نص 20"/>
          <p:cNvSpPr txBox="1"/>
          <p:nvPr/>
        </p:nvSpPr>
        <p:spPr>
          <a:xfrm>
            <a:off x="5087890" y="4088661"/>
            <a:ext cx="2219419"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صفة غسل الميت</a:t>
            </a:r>
          </a:p>
        </p:txBody>
      </p:sp>
    </p:spTree>
    <p:extLst>
      <p:ext uri="{BB962C8B-B14F-4D97-AF65-F5344CB8AC3E}">
        <p14:creationId xmlns:p14="http://schemas.microsoft.com/office/powerpoint/2010/main" val="403864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0561873">
            <a:off x="9207611" y="529143"/>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9146332" y="625912"/>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ويحرم</a:t>
            </a:r>
          </a:p>
        </p:txBody>
      </p:sp>
      <p:sp>
        <p:nvSpPr>
          <p:cNvPr id="5" name="مربع نص 4"/>
          <p:cNvSpPr txBox="1"/>
          <p:nvPr/>
        </p:nvSpPr>
        <p:spPr>
          <a:xfrm>
            <a:off x="4607930" y="3429000"/>
            <a:ext cx="4538402" cy="553998"/>
          </a:xfrm>
          <a:prstGeom prst="rect">
            <a:avLst/>
          </a:prstGeom>
          <a:noFill/>
          <a:ln w="3175">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لقوله تعالى «لا تتولوا قوما غضب الله عليهم»</a:t>
            </a:r>
          </a:p>
        </p:txBody>
      </p:sp>
      <p:sp>
        <p:nvSpPr>
          <p:cNvPr id="6" name="مربع نص 5"/>
          <p:cNvSpPr txBox="1"/>
          <p:nvPr/>
        </p:nvSpPr>
        <p:spPr>
          <a:xfrm>
            <a:off x="7248128" y="1490008"/>
            <a:ext cx="3897329" cy="1938992"/>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أن يغسل مسلم كافراً</a:t>
            </a:r>
          </a:p>
          <a:p>
            <a:pPr marL="457200" indent="-457200">
              <a:buFont typeface="Arial" pitchFamily="34" charset="0"/>
              <a:buChar char="•"/>
            </a:pPr>
            <a:r>
              <a:rPr lang="ar-SA" sz="3000" b="1" dirty="0">
                <a:latin typeface="Microsoft Uighur" pitchFamily="2" charset="-78"/>
                <a:cs typeface="Microsoft Uighur" pitchFamily="2" charset="-78"/>
              </a:rPr>
              <a:t>وأن يحمله </a:t>
            </a:r>
          </a:p>
          <a:p>
            <a:pPr marL="457200" indent="-457200">
              <a:buFont typeface="Arial" pitchFamily="34" charset="0"/>
              <a:buChar char="•"/>
            </a:pPr>
            <a:r>
              <a:rPr lang="ar-SA" sz="3000" b="1" dirty="0">
                <a:latin typeface="Microsoft Uighur" pitchFamily="2" charset="-78"/>
                <a:cs typeface="Microsoft Uighur" pitchFamily="2" charset="-78"/>
              </a:rPr>
              <a:t>أو يكفنه </a:t>
            </a:r>
          </a:p>
          <a:p>
            <a:pPr marL="457200" indent="-457200">
              <a:buFont typeface="Arial" pitchFamily="34" charset="0"/>
              <a:buChar char="•"/>
            </a:pPr>
            <a:r>
              <a:rPr lang="ar-SA" sz="3000" b="1" dirty="0">
                <a:latin typeface="Microsoft Uighur" pitchFamily="2" charset="-78"/>
                <a:cs typeface="Microsoft Uighur" pitchFamily="2" charset="-78"/>
              </a:rPr>
              <a:t>أو يتبع جنازته كالصلاة عليه  </a:t>
            </a:r>
          </a:p>
        </p:txBody>
      </p:sp>
      <p:sp>
        <p:nvSpPr>
          <p:cNvPr id="7" name="مربع نص 6"/>
          <p:cNvSpPr txBox="1"/>
          <p:nvPr/>
        </p:nvSpPr>
        <p:spPr>
          <a:xfrm>
            <a:off x="2335801" y="4154303"/>
            <a:ext cx="8990183" cy="553998"/>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أو يدفنه , للآية بل يوارى وجوباً لعدم من يواريه لإلقاء قتلى بدر في القليب ويشترط لغسله </a:t>
            </a:r>
          </a:p>
        </p:txBody>
      </p:sp>
      <p:cxnSp>
        <p:nvCxnSpPr>
          <p:cNvPr id="11" name="رابط مستقيم 10"/>
          <p:cNvCxnSpPr/>
          <p:nvPr/>
        </p:nvCxnSpPr>
        <p:spPr>
          <a:xfrm>
            <a:off x="3739446" y="4802375"/>
            <a:ext cx="619268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9932134" y="4802375"/>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3739446" y="4802375"/>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5750833" y="4802375"/>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7987918" y="4802375"/>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9029778" y="5158152"/>
            <a:ext cx="1804712" cy="553998"/>
          </a:xfrm>
          <a:prstGeom prst="rect">
            <a:avLst/>
          </a:prstGeom>
          <a:noFill/>
        </p:spPr>
        <p:txBody>
          <a:bodyPr wrap="square" rtlCol="1">
            <a:spAutoFit/>
          </a:bodyPr>
          <a:lstStyle/>
          <a:p>
            <a:pPr algn="ctr"/>
            <a:r>
              <a:rPr lang="ar-SA" sz="3000" b="1" dirty="0" err="1">
                <a:latin typeface="Microsoft Uighur" pitchFamily="2" charset="-78"/>
                <a:cs typeface="Microsoft Uighur" pitchFamily="2" charset="-78"/>
              </a:rPr>
              <a:t>طهورية</a:t>
            </a:r>
            <a:r>
              <a:rPr lang="ar-SA" sz="3000" b="1" dirty="0">
                <a:latin typeface="Microsoft Uighur" pitchFamily="2" charset="-78"/>
                <a:cs typeface="Microsoft Uighur" pitchFamily="2" charset="-78"/>
              </a:rPr>
              <a:t> ماء</a:t>
            </a:r>
          </a:p>
        </p:txBody>
      </p:sp>
      <p:sp>
        <p:nvSpPr>
          <p:cNvPr id="23" name="مربع نص 22"/>
          <p:cNvSpPr txBox="1"/>
          <p:nvPr/>
        </p:nvSpPr>
        <p:spPr>
          <a:xfrm>
            <a:off x="7356719" y="5158152"/>
            <a:ext cx="126240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وإباحته </a:t>
            </a:r>
          </a:p>
        </p:txBody>
      </p:sp>
      <p:sp>
        <p:nvSpPr>
          <p:cNvPr id="24" name="مربع نص 23"/>
          <p:cNvSpPr txBox="1"/>
          <p:nvPr/>
        </p:nvSpPr>
        <p:spPr>
          <a:xfrm>
            <a:off x="4607930" y="5130828"/>
            <a:ext cx="2365424"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وإسلام غاسل إلا نائباً عن مسلم نواه</a:t>
            </a:r>
          </a:p>
        </p:txBody>
      </p:sp>
      <p:sp>
        <p:nvSpPr>
          <p:cNvPr id="25" name="مربع نص 24"/>
          <p:cNvSpPr txBox="1"/>
          <p:nvPr/>
        </p:nvSpPr>
        <p:spPr>
          <a:xfrm>
            <a:off x="2542447" y="5130828"/>
            <a:ext cx="2393998"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وعقله ولو مميزا</a:t>
            </a:r>
          </a:p>
          <a:p>
            <a:pPr algn="ctr"/>
            <a:r>
              <a:rPr lang="ar-SA" sz="3000" b="1" dirty="0">
                <a:latin typeface="Microsoft Uighur" pitchFamily="2" charset="-78"/>
                <a:cs typeface="Microsoft Uighur" pitchFamily="2" charset="-78"/>
              </a:rPr>
              <a:t> أو حائضاً أو جنباً</a:t>
            </a:r>
          </a:p>
        </p:txBody>
      </p:sp>
    </p:spTree>
    <p:extLst>
      <p:ext uri="{BB962C8B-B14F-4D97-AF65-F5344CB8AC3E}">
        <p14:creationId xmlns:p14="http://schemas.microsoft.com/office/powerpoint/2010/main" val="720001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90"/>
            <a:ext cx="12192000" cy="6857999"/>
          </a:xfrm>
          <a:prstGeom prst="rect">
            <a:avLst/>
          </a:prstGeom>
        </p:spPr>
      </p:pic>
      <p:sp>
        <p:nvSpPr>
          <p:cNvPr id="3" name="مربع نص 2"/>
          <p:cNvSpPr txBox="1"/>
          <p:nvPr/>
        </p:nvSpPr>
        <p:spPr>
          <a:xfrm>
            <a:off x="2740839" y="631046"/>
            <a:ext cx="7379257" cy="553998"/>
          </a:xfrm>
          <a:prstGeom prst="rect">
            <a:avLst/>
          </a:prstGeom>
          <a:solidFill>
            <a:schemeClr val="bg2">
              <a:lumMod val="25000"/>
            </a:schemeClr>
          </a:solidFill>
          <a:ln>
            <a:solidFill>
              <a:schemeClr val="bg2">
                <a:lumMod val="10000"/>
              </a:schemeClr>
            </a:solidFill>
          </a:ln>
        </p:spPr>
        <p:txBody>
          <a:bodyPr wrap="square" rtlCol="1">
            <a:spAutoFit/>
          </a:bodyPr>
          <a:lstStyle/>
          <a:p>
            <a:pPr algn="ctr"/>
            <a:r>
              <a:rPr lang="ar-SA" sz="3000" b="1" dirty="0">
                <a:solidFill>
                  <a:schemeClr val="bg1"/>
                </a:solidFill>
                <a:latin typeface="Microsoft Uighur" pitchFamily="2" charset="-78"/>
                <a:cs typeface="Akhbar MT" pitchFamily="2" charset="-78"/>
              </a:rPr>
              <a:t>وإذا أخذ أي شرع في غسله [صفة غسل الميت]</a:t>
            </a:r>
          </a:p>
        </p:txBody>
      </p:sp>
      <p:cxnSp>
        <p:nvCxnSpPr>
          <p:cNvPr id="5" name="رابط مستقيم 4"/>
          <p:cNvCxnSpPr/>
          <p:nvPr/>
        </p:nvCxnSpPr>
        <p:spPr>
          <a:xfrm flipV="1">
            <a:off x="6197225" y="1456979"/>
            <a:ext cx="3384375" cy="137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flipV="1">
            <a:off x="2740837" y="1456979"/>
            <a:ext cx="3456386" cy="137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2736649" y="1458351"/>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5231907" y="1458836"/>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9577409" y="1436568"/>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6201413" y="1196658"/>
            <a:ext cx="0" cy="26032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8701341" y="2339392"/>
            <a:ext cx="1752130"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وجوباً وهي ما بين سرته وركبته</a:t>
            </a:r>
          </a:p>
        </p:txBody>
      </p:sp>
      <p:cxnSp>
        <p:nvCxnSpPr>
          <p:cNvPr id="14" name="رابط كسهم مستقيم 13"/>
          <p:cNvCxnSpPr/>
          <p:nvPr/>
        </p:nvCxnSpPr>
        <p:spPr>
          <a:xfrm>
            <a:off x="7527809" y="1461087"/>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مستطيل مستدير الزوايا 15"/>
          <p:cNvSpPr/>
          <p:nvPr/>
        </p:nvSpPr>
        <p:spPr>
          <a:xfrm>
            <a:off x="8858927" y="1941030"/>
            <a:ext cx="1470001"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ستر عورته</a:t>
            </a:r>
          </a:p>
        </p:txBody>
      </p:sp>
      <p:sp>
        <p:nvSpPr>
          <p:cNvPr id="42" name="مربع نص 41"/>
          <p:cNvSpPr txBox="1"/>
          <p:nvPr/>
        </p:nvSpPr>
        <p:spPr>
          <a:xfrm>
            <a:off x="6709018" y="2372875"/>
            <a:ext cx="1788480" cy="3785652"/>
          </a:xfrm>
          <a:prstGeom prst="rect">
            <a:avLst/>
          </a:prstGeom>
          <a:noFill/>
        </p:spPr>
        <p:txBody>
          <a:bodyPr wrap="square" rtlCol="1">
            <a:spAutoFit/>
          </a:bodyPr>
          <a:lstStyle/>
          <a:p>
            <a:pPr algn="ctr"/>
            <a:r>
              <a:rPr lang="ar-SA" sz="3000" b="1" dirty="0" err="1">
                <a:latin typeface="Microsoft Uighur" pitchFamily="2" charset="-78"/>
                <a:cs typeface="Microsoft Uighur" pitchFamily="2" charset="-78"/>
              </a:rPr>
              <a:t>ندباً؛لأنه</a:t>
            </a:r>
            <a:r>
              <a:rPr lang="ar-SA" sz="3000" b="1" dirty="0">
                <a:latin typeface="Microsoft Uighur" pitchFamily="2" charset="-78"/>
                <a:cs typeface="Microsoft Uighur" pitchFamily="2" charset="-78"/>
              </a:rPr>
              <a:t> </a:t>
            </a:r>
          </a:p>
          <a:p>
            <a:pPr algn="ctr"/>
            <a:r>
              <a:rPr lang="ar-SA" sz="3000" b="1" dirty="0">
                <a:latin typeface="Microsoft Uighur" pitchFamily="2" charset="-78"/>
                <a:cs typeface="Microsoft Uighur" pitchFamily="2" charset="-78"/>
              </a:rPr>
              <a:t>أمكن في تغسيله وأبلغ في تطهيره وغسل النبي </a:t>
            </a:r>
            <a:r>
              <a:rPr lang="ar-SA" sz="3000" b="1" dirty="0">
                <a:latin typeface="Microsoft Uighur" pitchFamily="2" charset="-78"/>
                <a:cs typeface="Microsoft Uighur" pitchFamily="2" charset="-78"/>
                <a:sym typeface="AGA Arabesque"/>
              </a:rPr>
              <a:t></a:t>
            </a:r>
            <a:r>
              <a:rPr lang="ar-SA" sz="3000" b="1" dirty="0">
                <a:latin typeface="Microsoft Uighur" pitchFamily="2" charset="-78"/>
                <a:cs typeface="Microsoft Uighur" pitchFamily="2" charset="-78"/>
              </a:rPr>
              <a:t> في قميص؛</a:t>
            </a:r>
          </a:p>
          <a:p>
            <a:pPr algn="ctr"/>
            <a:r>
              <a:rPr lang="ar-SA" sz="3000" b="1" dirty="0">
                <a:latin typeface="Microsoft Uighur" pitchFamily="2" charset="-78"/>
                <a:cs typeface="Microsoft Uighur" pitchFamily="2" charset="-78"/>
              </a:rPr>
              <a:t> لأنه فضلاته طاهرة فلم يخش تنجيس قميصه  </a:t>
            </a:r>
          </a:p>
        </p:txBody>
      </p:sp>
      <p:sp>
        <p:nvSpPr>
          <p:cNvPr id="43" name="مستطيل مستدير الزوايا 42"/>
          <p:cNvSpPr/>
          <p:nvPr/>
        </p:nvSpPr>
        <p:spPr>
          <a:xfrm>
            <a:off x="6833903" y="1941030"/>
            <a:ext cx="1470001"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وجرده</a:t>
            </a:r>
          </a:p>
        </p:txBody>
      </p:sp>
      <p:sp>
        <p:nvSpPr>
          <p:cNvPr id="57" name="مربع نص 56"/>
          <p:cNvSpPr txBox="1"/>
          <p:nvPr/>
        </p:nvSpPr>
        <p:spPr>
          <a:xfrm>
            <a:off x="4335961" y="2252399"/>
            <a:ext cx="2066716" cy="1938992"/>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تحت ستر</a:t>
            </a:r>
          </a:p>
          <a:p>
            <a:pPr algn="ctr"/>
            <a:r>
              <a:rPr lang="ar-SA" sz="3000" b="1" dirty="0">
                <a:latin typeface="Microsoft Uighur" pitchFamily="2" charset="-78"/>
                <a:cs typeface="Microsoft Uighur" pitchFamily="2" charset="-78"/>
              </a:rPr>
              <a:t> في خيمة أو بيت</a:t>
            </a:r>
          </a:p>
          <a:p>
            <a:pPr algn="ctr"/>
            <a:r>
              <a:rPr lang="ar-SA" sz="3000" b="1" dirty="0">
                <a:latin typeface="Microsoft Uighur" pitchFamily="2" charset="-78"/>
                <a:cs typeface="Microsoft Uighur" pitchFamily="2" charset="-78"/>
              </a:rPr>
              <a:t> إن أمكن </a:t>
            </a:r>
          </a:p>
          <a:p>
            <a:pPr algn="ctr"/>
            <a:r>
              <a:rPr lang="ar-SA" sz="3000" b="1" dirty="0">
                <a:latin typeface="Microsoft Uighur" pitchFamily="2" charset="-78"/>
                <a:cs typeface="Microsoft Uighur" pitchFamily="2" charset="-78"/>
              </a:rPr>
              <a:t>لأنه أستر له</a:t>
            </a:r>
          </a:p>
        </p:txBody>
      </p:sp>
      <p:sp>
        <p:nvSpPr>
          <p:cNvPr id="58" name="مستطيل مستدير الزوايا 57"/>
          <p:cNvSpPr/>
          <p:nvPr/>
        </p:nvSpPr>
        <p:spPr>
          <a:xfrm>
            <a:off x="4342232" y="1894317"/>
            <a:ext cx="2088232"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وستره عن العيون</a:t>
            </a:r>
          </a:p>
        </p:txBody>
      </p:sp>
      <p:sp>
        <p:nvSpPr>
          <p:cNvPr id="70" name="مستطيل مستدير الزوايا 69"/>
          <p:cNvSpPr/>
          <p:nvPr/>
        </p:nvSpPr>
        <p:spPr>
          <a:xfrm>
            <a:off x="1722646" y="4910289"/>
            <a:ext cx="4986372" cy="1406929"/>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ويكره لغير معين في غسله حضوره</a:t>
            </a:r>
          </a:p>
          <a:p>
            <a:pPr algn="ctr"/>
            <a:r>
              <a:rPr lang="ar-SA" sz="2800" b="1" dirty="0">
                <a:solidFill>
                  <a:schemeClr val="tx1"/>
                </a:solidFill>
                <a:cs typeface="Akhbar MT" pitchFamily="2" charset="-78"/>
              </a:rPr>
              <a:t>لأنه ربما كان في الميت ما لا يحب اطلاع أحد عليه والحاجة غير داعية إلى حضوره بخلاف المعين </a:t>
            </a:r>
          </a:p>
        </p:txBody>
      </p:sp>
      <p:sp>
        <p:nvSpPr>
          <p:cNvPr id="75" name="مربع نص 74"/>
          <p:cNvSpPr txBox="1"/>
          <p:nvPr/>
        </p:nvSpPr>
        <p:spPr>
          <a:xfrm>
            <a:off x="1631504" y="2339394"/>
            <a:ext cx="2584328" cy="2400657"/>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أي رأس الميت </a:t>
            </a:r>
          </a:p>
          <a:p>
            <a:pPr algn="ctr"/>
            <a:r>
              <a:rPr lang="ar-SA" sz="3000" b="1" dirty="0">
                <a:latin typeface="Microsoft Uighur" pitchFamily="2" charset="-78"/>
                <a:cs typeface="Microsoft Uighur" pitchFamily="2" charset="-78"/>
              </a:rPr>
              <a:t>غير أنثى حامل</a:t>
            </a:r>
          </a:p>
          <a:p>
            <a:pPr algn="ctr"/>
            <a:r>
              <a:rPr lang="ar-SA" sz="3000" b="1" dirty="0">
                <a:latin typeface="Microsoft Uighur" pitchFamily="2" charset="-78"/>
                <a:cs typeface="Microsoft Uighur" pitchFamily="2" charset="-78"/>
              </a:rPr>
              <a:t> إلى قرب جلوسه</a:t>
            </a:r>
          </a:p>
          <a:p>
            <a:pPr algn="ctr"/>
            <a:r>
              <a:rPr lang="ar-SA" sz="3000" b="1" dirty="0">
                <a:latin typeface="Microsoft Uighur" pitchFamily="2" charset="-78"/>
                <a:cs typeface="Microsoft Uighur" pitchFamily="2" charset="-78"/>
              </a:rPr>
              <a:t> بحيث يكون </a:t>
            </a:r>
          </a:p>
          <a:p>
            <a:pPr algn="ctr"/>
            <a:r>
              <a:rPr lang="ar-SA" sz="3000" b="1" dirty="0">
                <a:latin typeface="Microsoft Uighur" pitchFamily="2" charset="-78"/>
                <a:cs typeface="Microsoft Uighur" pitchFamily="2" charset="-78"/>
              </a:rPr>
              <a:t>كالمحتضن في صدر غيره </a:t>
            </a:r>
          </a:p>
        </p:txBody>
      </p:sp>
      <p:sp>
        <p:nvSpPr>
          <p:cNvPr id="76" name="مستطيل مستدير الزوايا 75"/>
          <p:cNvSpPr/>
          <p:nvPr/>
        </p:nvSpPr>
        <p:spPr>
          <a:xfrm>
            <a:off x="1847528" y="1926594"/>
            <a:ext cx="2088232"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ثم يرفع رأسه برفق</a:t>
            </a:r>
          </a:p>
        </p:txBody>
      </p:sp>
      <p:pic>
        <p:nvPicPr>
          <p:cNvPr id="20" name="صورة 19">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5873751" y="4941171"/>
            <a:ext cx="444498" cy="469019"/>
          </a:xfrm>
          <a:prstGeom prst="rect">
            <a:avLst/>
          </a:prstGeom>
        </p:spPr>
      </p:pic>
    </p:spTree>
    <p:extLst>
      <p:ext uri="{BB962C8B-B14F-4D97-AF65-F5344CB8AC3E}">
        <p14:creationId xmlns:p14="http://schemas.microsoft.com/office/powerpoint/2010/main" val="2424323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4553827" y="455392"/>
            <a:ext cx="3561949" cy="4465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[تابع]</a:t>
            </a:r>
            <a:r>
              <a:rPr lang="ar-SA" sz="3000" b="1" dirty="0">
                <a:solidFill>
                  <a:schemeClr val="bg1"/>
                </a:solidFill>
                <a:latin typeface="Microsoft Uighur" pitchFamily="2" charset="-78"/>
                <a:cs typeface="Akhbar MT" pitchFamily="2" charset="-78"/>
              </a:rPr>
              <a:t> صفة غسل الميت</a:t>
            </a:r>
          </a:p>
        </p:txBody>
      </p:sp>
      <p:sp>
        <p:nvSpPr>
          <p:cNvPr id="11" name="مستطيل مستدير الزوايا 10"/>
          <p:cNvSpPr/>
          <p:nvPr/>
        </p:nvSpPr>
        <p:spPr>
          <a:xfrm>
            <a:off x="5270313" y="1052739"/>
            <a:ext cx="2071515"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ويعصر بطنه برفق</a:t>
            </a:r>
          </a:p>
        </p:txBody>
      </p:sp>
      <p:sp>
        <p:nvSpPr>
          <p:cNvPr id="12" name="مربع نص 11"/>
          <p:cNvSpPr txBox="1"/>
          <p:nvPr/>
        </p:nvSpPr>
        <p:spPr>
          <a:xfrm>
            <a:off x="1721342" y="1531297"/>
            <a:ext cx="894665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ليخرج ما هو مستعد للخروج ويكون هناك بخور ويكثر صب الماء حينئذ ليدفع ما يخرج بالعصر</a:t>
            </a:r>
          </a:p>
        </p:txBody>
      </p:sp>
      <p:sp>
        <p:nvSpPr>
          <p:cNvPr id="14" name="مستطيل مستدير الزوايا 13"/>
          <p:cNvSpPr/>
          <p:nvPr/>
        </p:nvSpPr>
        <p:spPr>
          <a:xfrm>
            <a:off x="4757783" y="2086309"/>
            <a:ext cx="3154039"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ثم يلف الغاسل على يده خرقة</a:t>
            </a:r>
          </a:p>
        </p:txBody>
      </p:sp>
      <p:sp>
        <p:nvSpPr>
          <p:cNvPr id="15" name="مربع نص 14"/>
          <p:cNvSpPr txBox="1"/>
          <p:nvPr/>
        </p:nvSpPr>
        <p:spPr>
          <a:xfrm>
            <a:off x="3164409" y="2564870"/>
            <a:ext cx="6283321"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فينجيه أي : يمسح فرجه له , ولا يحل مس عورة من له </a:t>
            </a:r>
          </a:p>
          <a:p>
            <a:pPr algn="ctr"/>
            <a:r>
              <a:rPr lang="ar-SA" sz="3000" b="1" dirty="0">
                <a:latin typeface="Microsoft Uighur" pitchFamily="2" charset="-78"/>
                <a:cs typeface="Microsoft Uighur" pitchFamily="2" charset="-78"/>
              </a:rPr>
              <a:t>سبع سنين بغير حائل كحال الحياة لأن التطهير يمكن بدون ذلك </a:t>
            </a:r>
          </a:p>
        </p:txBody>
      </p:sp>
      <p:sp>
        <p:nvSpPr>
          <p:cNvPr id="16" name="مربع نص 15"/>
          <p:cNvSpPr txBox="1"/>
          <p:nvPr/>
        </p:nvSpPr>
        <p:spPr>
          <a:xfrm>
            <a:off x="2793814" y="3939257"/>
            <a:ext cx="7064873"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كوضوئه للصلاة لما روت أم عطية أن النبي صلى الله عليه وسلم قال في غسل ابنته </a:t>
            </a:r>
          </a:p>
          <a:p>
            <a:pPr algn="ctr"/>
            <a:r>
              <a:rPr lang="ar-SA" sz="3000" b="1" dirty="0">
                <a:latin typeface="Microsoft Uighur" pitchFamily="2" charset="-78"/>
                <a:cs typeface="Microsoft Uighur" pitchFamily="2" charset="-78"/>
              </a:rPr>
              <a:t>«ابدأن بميامنها ومواضع الوضوء منها» وكان ينبغي تأخيره عن نية الغسل </a:t>
            </a:r>
          </a:p>
        </p:txBody>
      </p:sp>
      <p:sp>
        <p:nvSpPr>
          <p:cNvPr id="19" name="مستطيل مستدير الزوايا 18"/>
          <p:cNvSpPr/>
          <p:nvPr/>
        </p:nvSpPr>
        <p:spPr>
          <a:xfrm>
            <a:off x="5394531" y="3511471"/>
            <a:ext cx="1800200"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ثم </a:t>
            </a:r>
            <a:r>
              <a:rPr lang="ar-SA" sz="3000" b="1" dirty="0" err="1">
                <a:solidFill>
                  <a:schemeClr val="tx1"/>
                </a:solidFill>
                <a:latin typeface="Microsoft Uighur" pitchFamily="2" charset="-78"/>
                <a:cs typeface="Microsoft Uighur" pitchFamily="2" charset="-78"/>
              </a:rPr>
              <a:t>يوضيه</a:t>
            </a:r>
            <a:r>
              <a:rPr lang="ar-SA" sz="3000" b="1" dirty="0">
                <a:solidFill>
                  <a:schemeClr val="tx1"/>
                </a:solidFill>
                <a:latin typeface="Microsoft Uighur" pitchFamily="2" charset="-78"/>
                <a:cs typeface="Microsoft Uighur" pitchFamily="2" charset="-78"/>
              </a:rPr>
              <a:t> ندباً </a:t>
            </a:r>
          </a:p>
        </p:txBody>
      </p:sp>
      <p:sp>
        <p:nvSpPr>
          <p:cNvPr id="20" name="مستطيل مستدير الزوايا 19"/>
          <p:cNvSpPr/>
          <p:nvPr/>
        </p:nvSpPr>
        <p:spPr>
          <a:xfrm>
            <a:off x="2629866" y="5484308"/>
            <a:ext cx="7228821" cy="824661"/>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icrosoft Uighur" pitchFamily="2" charset="-78"/>
                <a:cs typeface="Microsoft Uighur" pitchFamily="2" charset="-78"/>
              </a:rPr>
              <a:t>     ويستحب : أن لا يمس </a:t>
            </a:r>
            <a:r>
              <a:rPr lang="ar-SA" sz="2800" b="1" dirty="0" err="1">
                <a:solidFill>
                  <a:schemeClr val="tx1"/>
                </a:solidFill>
                <a:latin typeface="Microsoft Uighur" pitchFamily="2" charset="-78"/>
                <a:cs typeface="Microsoft Uighur" pitchFamily="2" charset="-78"/>
              </a:rPr>
              <a:t>سائره</a:t>
            </a:r>
            <a:r>
              <a:rPr lang="ar-SA" sz="2800" b="1" dirty="0">
                <a:solidFill>
                  <a:schemeClr val="tx1"/>
                </a:solidFill>
                <a:latin typeface="Microsoft Uighur" pitchFamily="2" charset="-78"/>
                <a:cs typeface="Microsoft Uighur" pitchFamily="2" charset="-78"/>
              </a:rPr>
              <a:t> إلا بخرقة لفعل علي مع النبي صلى الله عليه وسلم فحينئذ يعد الغاسل خرقتين : *إحداهما : للسبيلين *والأخرى : لبقية بدنه </a:t>
            </a:r>
          </a:p>
        </p:txBody>
      </p:sp>
      <p:pic>
        <p:nvPicPr>
          <p:cNvPr id="21" name="صورة 20">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447730" y="5526842"/>
            <a:ext cx="350462" cy="369796"/>
          </a:xfrm>
          <a:prstGeom prst="rect">
            <a:avLst/>
          </a:prstGeom>
        </p:spPr>
      </p:pic>
    </p:spTree>
    <p:extLst>
      <p:ext uri="{BB962C8B-B14F-4D97-AF65-F5344CB8AC3E}">
        <p14:creationId xmlns:p14="http://schemas.microsoft.com/office/powerpoint/2010/main" val="242432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4404991" y="1419676"/>
            <a:ext cx="3600400" cy="554419"/>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bg1"/>
                </a:solidFill>
                <a:cs typeface="Akhbar MT" pitchFamily="2" charset="-78"/>
              </a:rPr>
              <a:t>[تابع]</a:t>
            </a:r>
            <a:r>
              <a:rPr lang="ar-SA" sz="3000" b="1" dirty="0">
                <a:solidFill>
                  <a:schemeClr val="bg1"/>
                </a:solidFill>
                <a:latin typeface="Microsoft Uighur" pitchFamily="2" charset="-78"/>
                <a:cs typeface="Akhbar MT" pitchFamily="2" charset="-78"/>
              </a:rPr>
              <a:t> صفة غسل الميت</a:t>
            </a:r>
          </a:p>
        </p:txBody>
      </p:sp>
      <p:cxnSp>
        <p:nvCxnSpPr>
          <p:cNvPr id="4" name="رابط مستقيم 3"/>
          <p:cNvCxnSpPr/>
          <p:nvPr/>
        </p:nvCxnSpPr>
        <p:spPr>
          <a:xfrm flipH="1" flipV="1">
            <a:off x="6205195" y="1055112"/>
            <a:ext cx="8299" cy="36456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a:off x="2436530" y="1055112"/>
            <a:ext cx="754451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7"/>
          <p:cNvSpPr/>
          <p:nvPr/>
        </p:nvSpPr>
        <p:spPr>
          <a:xfrm>
            <a:off x="4311331" y="2298189"/>
            <a:ext cx="3787727"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ولا يدخل الماء في فيه ولا في أنفه</a:t>
            </a:r>
          </a:p>
        </p:txBody>
      </p:sp>
      <p:sp>
        <p:nvSpPr>
          <p:cNvPr id="9" name="مربع نص 8"/>
          <p:cNvSpPr txBox="1"/>
          <p:nvPr/>
        </p:nvSpPr>
        <p:spPr>
          <a:xfrm>
            <a:off x="4856811" y="2776747"/>
            <a:ext cx="2345407"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خشية تحريك النجاسة</a:t>
            </a:r>
          </a:p>
        </p:txBody>
      </p:sp>
      <p:sp>
        <p:nvSpPr>
          <p:cNvPr id="12" name="مستطيل مستدير الزوايا 11"/>
          <p:cNvSpPr/>
          <p:nvPr/>
        </p:nvSpPr>
        <p:spPr>
          <a:xfrm>
            <a:off x="2748808" y="3297058"/>
            <a:ext cx="6912768" cy="514294"/>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ويدخل إصبعيه إبهامه وسبابته مبلولتين أي عليهما خرقة مبلولة بالماء</a:t>
            </a:r>
          </a:p>
        </p:txBody>
      </p:sp>
      <p:sp>
        <p:nvSpPr>
          <p:cNvPr id="15" name="مربع نص 14"/>
          <p:cNvSpPr txBox="1"/>
          <p:nvPr/>
        </p:nvSpPr>
        <p:spPr>
          <a:xfrm>
            <a:off x="2436527" y="3812009"/>
            <a:ext cx="7310958"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بين شفتيه فيمسح أسنانه , وفي منخريه فينظفهما بعد غسل كفي الميت فيقوم المسح فيهما مقام غسلهما خوف تحريك النجاسة بدخول الماء جوفه </a:t>
            </a:r>
          </a:p>
          <a:p>
            <a:pPr algn="ctr"/>
            <a:r>
              <a:rPr lang="ar-SA" sz="3000" b="1" dirty="0">
                <a:latin typeface="Microsoft Uighur" pitchFamily="2" charset="-78"/>
                <a:cs typeface="Microsoft Uighur" pitchFamily="2" charset="-78"/>
              </a:rPr>
              <a:t>ولا يدخلهما الماء أي : الفم والأنف لما تقدم </a:t>
            </a:r>
          </a:p>
        </p:txBody>
      </p:sp>
      <p:cxnSp>
        <p:nvCxnSpPr>
          <p:cNvPr id="30" name="رابط مستقيم 29"/>
          <p:cNvCxnSpPr/>
          <p:nvPr/>
        </p:nvCxnSpPr>
        <p:spPr>
          <a:xfrm flipH="1">
            <a:off x="2432931" y="1055115"/>
            <a:ext cx="3596" cy="445768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a:off x="9981046" y="1055115"/>
            <a:ext cx="0" cy="445768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H="1">
            <a:off x="9661576" y="3538746"/>
            <a:ext cx="31861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flipH="1" flipV="1">
            <a:off x="2436530" y="3538746"/>
            <a:ext cx="312281" cy="1546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flipH="1">
            <a:off x="2436104" y="2537466"/>
            <a:ext cx="1875227"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5" name="رابط مستقيم 44"/>
          <p:cNvCxnSpPr/>
          <p:nvPr/>
        </p:nvCxnSpPr>
        <p:spPr>
          <a:xfrm flipH="1">
            <a:off x="8104970" y="2537466"/>
            <a:ext cx="1875227"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رابط مستقيم 45"/>
          <p:cNvCxnSpPr/>
          <p:nvPr/>
        </p:nvCxnSpPr>
        <p:spPr>
          <a:xfrm>
            <a:off x="2432934" y="5512797"/>
            <a:ext cx="754451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323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6312024" y="980731"/>
            <a:ext cx="3600400" cy="5544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cs typeface="Akhbar MT" pitchFamily="2" charset="-78"/>
              </a:rPr>
              <a:t>[تابع]</a:t>
            </a:r>
            <a:r>
              <a:rPr lang="ar-SA" sz="3000" b="1" dirty="0">
                <a:solidFill>
                  <a:sysClr val="windowText" lastClr="000000"/>
                </a:solidFill>
                <a:latin typeface="Microsoft Uighur" pitchFamily="2" charset="-78"/>
                <a:cs typeface="Akhbar MT" pitchFamily="2" charset="-78"/>
              </a:rPr>
              <a:t> صفة غسل الميت</a:t>
            </a:r>
          </a:p>
        </p:txBody>
      </p:sp>
      <p:cxnSp>
        <p:nvCxnSpPr>
          <p:cNvPr id="4" name="رابط مستقيم 3"/>
          <p:cNvCxnSpPr/>
          <p:nvPr/>
        </p:nvCxnSpPr>
        <p:spPr>
          <a:xfrm flipH="1">
            <a:off x="4727848" y="1942778"/>
            <a:ext cx="388843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flipV="1">
            <a:off x="8616280" y="1938258"/>
            <a:ext cx="0" cy="55463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4727848" y="1942781"/>
            <a:ext cx="0" cy="373897"/>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مستطيل مستدير الزوايا 22"/>
          <p:cNvSpPr/>
          <p:nvPr/>
        </p:nvSpPr>
        <p:spPr>
          <a:xfrm>
            <a:off x="6969649" y="2492899"/>
            <a:ext cx="3103651"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ثم ينوي غسله</a:t>
            </a:r>
          </a:p>
        </p:txBody>
      </p:sp>
      <p:sp>
        <p:nvSpPr>
          <p:cNvPr id="24" name="مربع نص 23"/>
          <p:cNvSpPr txBox="1"/>
          <p:nvPr/>
        </p:nvSpPr>
        <p:spPr>
          <a:xfrm>
            <a:off x="1034735" y="2420006"/>
            <a:ext cx="5875959"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لأنه طهارة تعبدية فاشترطت لها النية كغسل الجنابة</a:t>
            </a:r>
          </a:p>
        </p:txBody>
      </p:sp>
      <p:sp>
        <p:nvSpPr>
          <p:cNvPr id="27" name="مستطيل مستدير الزوايا 26"/>
          <p:cNvSpPr/>
          <p:nvPr/>
        </p:nvSpPr>
        <p:spPr>
          <a:xfrm>
            <a:off x="7003904" y="4077075"/>
            <a:ext cx="3103651"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ويغسل برغوة السدر </a:t>
            </a:r>
          </a:p>
        </p:txBody>
      </p:sp>
      <p:sp>
        <p:nvSpPr>
          <p:cNvPr id="28" name="مربع نص 27"/>
          <p:cNvSpPr txBox="1"/>
          <p:nvPr/>
        </p:nvSpPr>
        <p:spPr>
          <a:xfrm>
            <a:off x="1847528" y="3992841"/>
            <a:ext cx="5063164" cy="984885"/>
          </a:xfrm>
          <a:prstGeom prst="rect">
            <a:avLst/>
          </a:prstGeom>
          <a:noFill/>
        </p:spPr>
        <p:txBody>
          <a:bodyPr wrap="square" rtlCol="1">
            <a:spAutoFit/>
          </a:bodyPr>
          <a:lstStyle/>
          <a:p>
            <a:r>
              <a:rPr lang="ar-SA" sz="2900" b="1" dirty="0">
                <a:latin typeface="Microsoft Uighur" pitchFamily="2" charset="-78"/>
                <a:cs typeface="Microsoft Uighur" pitchFamily="2" charset="-78"/>
              </a:rPr>
              <a:t>المضروب رأسه ولحيته فقط لأن الرأس أشوف الأعضاء والرغوة لا تتعلق بالشعر </a:t>
            </a:r>
          </a:p>
        </p:txBody>
      </p:sp>
      <p:cxnSp>
        <p:nvCxnSpPr>
          <p:cNvPr id="29" name="رابط مستقيم 28"/>
          <p:cNvCxnSpPr/>
          <p:nvPr/>
        </p:nvCxnSpPr>
        <p:spPr>
          <a:xfrm flipH="1">
            <a:off x="4880248" y="3573016"/>
            <a:ext cx="388843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flipV="1">
            <a:off x="8768680" y="3568496"/>
            <a:ext cx="0" cy="50857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رابط كسهم مستقيم 31"/>
          <p:cNvCxnSpPr/>
          <p:nvPr/>
        </p:nvCxnSpPr>
        <p:spPr>
          <a:xfrm>
            <a:off x="4880248" y="3573019"/>
            <a:ext cx="0" cy="373897"/>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مستطيل مستدير الزوايا 32"/>
          <p:cNvSpPr/>
          <p:nvPr/>
        </p:nvSpPr>
        <p:spPr>
          <a:xfrm>
            <a:off x="2457853" y="5388855"/>
            <a:ext cx="3539846" cy="616703"/>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icrosoft Uighur" pitchFamily="2" charset="-78"/>
                <a:cs typeface="Microsoft Uighur" pitchFamily="2" charset="-78"/>
              </a:rPr>
              <a:t>     ويسمى[الغاسل] وجوباً لما تقدم </a:t>
            </a:r>
          </a:p>
        </p:txBody>
      </p:sp>
      <p:pic>
        <p:nvPicPr>
          <p:cNvPr id="34" name="صورة 33">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5554199" y="5456397"/>
            <a:ext cx="365465" cy="441098"/>
          </a:xfrm>
          <a:prstGeom prst="rect">
            <a:avLst/>
          </a:prstGeom>
        </p:spPr>
      </p:pic>
    </p:spTree>
    <p:extLst>
      <p:ext uri="{BB962C8B-B14F-4D97-AF65-F5344CB8AC3E}">
        <p14:creationId xmlns:p14="http://schemas.microsoft.com/office/powerpoint/2010/main" val="2920995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ربع نص 2"/>
          <p:cNvSpPr txBox="1"/>
          <p:nvPr/>
        </p:nvSpPr>
        <p:spPr>
          <a:xfrm>
            <a:off x="2858770" y="476672"/>
            <a:ext cx="7269681" cy="553998"/>
          </a:xfrm>
          <a:prstGeom prst="rect">
            <a:avLst/>
          </a:prstGeom>
          <a:solidFill>
            <a:schemeClr val="bg2">
              <a:lumMod val="25000"/>
            </a:schemeClr>
          </a:solidFill>
          <a:ln>
            <a:solidFill>
              <a:schemeClr val="bg2">
                <a:lumMod val="10000"/>
              </a:schemeClr>
            </a:solidFill>
          </a:ln>
        </p:spPr>
        <p:txBody>
          <a:bodyPr wrap="square" rtlCol="1">
            <a:spAutoFit/>
          </a:bodyPr>
          <a:lstStyle/>
          <a:p>
            <a:pPr algn="ctr"/>
            <a:r>
              <a:rPr lang="ar-SA" sz="3000" b="1" dirty="0">
                <a:solidFill>
                  <a:schemeClr val="bg1"/>
                </a:solidFill>
                <a:cs typeface="Akhbar MT" pitchFamily="2" charset="-78"/>
              </a:rPr>
              <a:t>[تابع]</a:t>
            </a:r>
            <a:r>
              <a:rPr lang="ar-SA" sz="3000" b="1" dirty="0">
                <a:solidFill>
                  <a:schemeClr val="bg1"/>
                </a:solidFill>
                <a:latin typeface="Microsoft Uighur" pitchFamily="2" charset="-78"/>
                <a:cs typeface="Akhbar MT" pitchFamily="2" charset="-78"/>
              </a:rPr>
              <a:t> صفة غسل الميت</a:t>
            </a:r>
          </a:p>
        </p:txBody>
      </p:sp>
      <p:cxnSp>
        <p:nvCxnSpPr>
          <p:cNvPr id="5" name="رابط مستقيم 4"/>
          <p:cNvCxnSpPr/>
          <p:nvPr/>
        </p:nvCxnSpPr>
        <p:spPr>
          <a:xfrm flipV="1">
            <a:off x="6319346" y="1302605"/>
            <a:ext cx="3384375" cy="137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flipV="1">
            <a:off x="2711624" y="1282194"/>
            <a:ext cx="3607720" cy="2178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4403283" y="1265437"/>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6315155" y="1319031"/>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9699530" y="1282194"/>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6323534" y="1042284"/>
            <a:ext cx="0" cy="26032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9027221" y="1709493"/>
            <a:ext cx="1352999"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ثم يغسل شقه الأيمن</a:t>
            </a:r>
          </a:p>
        </p:txBody>
      </p:sp>
      <p:sp>
        <p:nvSpPr>
          <p:cNvPr id="12" name="مربع نص 11"/>
          <p:cNvSpPr txBox="1"/>
          <p:nvPr/>
        </p:nvSpPr>
        <p:spPr>
          <a:xfrm>
            <a:off x="7188380" y="1723231"/>
            <a:ext cx="183883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ثم شقه الأيسر </a:t>
            </a:r>
          </a:p>
        </p:txBody>
      </p:sp>
      <p:sp>
        <p:nvSpPr>
          <p:cNvPr id="13" name="مربع نص 12"/>
          <p:cNvSpPr txBox="1"/>
          <p:nvPr/>
        </p:nvSpPr>
        <p:spPr>
          <a:xfrm>
            <a:off x="3359696" y="1663323"/>
            <a:ext cx="2095550" cy="2862322"/>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ويفعل ما تقدم ثلاثا إلا الوضوء ففي المرة الأولى فقط يمر في كل مرة من الثلاث يده على بطنه ليخرج ما تخلف</a:t>
            </a:r>
          </a:p>
        </p:txBody>
      </p:sp>
      <p:cxnSp>
        <p:nvCxnSpPr>
          <p:cNvPr id="14" name="رابط كسهم مستقيم 13"/>
          <p:cNvCxnSpPr/>
          <p:nvPr/>
        </p:nvCxnSpPr>
        <p:spPr>
          <a:xfrm>
            <a:off x="8107802" y="1319031"/>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5447469" y="1709490"/>
            <a:ext cx="1752130"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ثم يغسل كله أي يقيض الماء على جميع بدنه </a:t>
            </a:r>
          </a:p>
        </p:txBody>
      </p:sp>
      <p:cxnSp>
        <p:nvCxnSpPr>
          <p:cNvPr id="23" name="رابط كسهم مستقيم 22"/>
          <p:cNvCxnSpPr/>
          <p:nvPr/>
        </p:nvCxnSpPr>
        <p:spPr>
          <a:xfrm>
            <a:off x="2711627" y="1303977"/>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مربع نص 24"/>
          <p:cNvSpPr txBox="1"/>
          <p:nvPr/>
        </p:nvSpPr>
        <p:spPr>
          <a:xfrm>
            <a:off x="1740458" y="1767132"/>
            <a:ext cx="1619238" cy="1938992"/>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فإن لم ينق بثلاث غسلات زيد حتى ينقى ولو جاوز السبع</a:t>
            </a:r>
          </a:p>
        </p:txBody>
      </p:sp>
      <p:sp>
        <p:nvSpPr>
          <p:cNvPr id="26" name="مستطيل مستدير الزوايا 25"/>
          <p:cNvSpPr/>
          <p:nvPr/>
        </p:nvSpPr>
        <p:spPr>
          <a:xfrm rot="20561873">
            <a:off x="8499994" y="4003107"/>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مستدير الزوايا 26"/>
          <p:cNvSpPr/>
          <p:nvPr/>
        </p:nvSpPr>
        <p:spPr>
          <a:xfrm>
            <a:off x="8438715" y="4099873"/>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latin typeface="Microsoft Uighur" pitchFamily="2" charset="-78"/>
                <a:cs typeface="Microsoft Uighur" pitchFamily="2" charset="-78"/>
              </a:rPr>
              <a:t>وكره</a:t>
            </a:r>
          </a:p>
        </p:txBody>
      </p:sp>
      <p:sp>
        <p:nvSpPr>
          <p:cNvPr id="28" name="مربع نص 27"/>
          <p:cNvSpPr txBox="1"/>
          <p:nvPr/>
        </p:nvSpPr>
        <p:spPr>
          <a:xfrm>
            <a:off x="5455249" y="4777677"/>
            <a:ext cx="5024759" cy="1015663"/>
          </a:xfrm>
          <a:prstGeom prst="rect">
            <a:avLst/>
          </a:prstGeom>
          <a:noFill/>
        </p:spPr>
        <p:txBody>
          <a:bodyPr wrap="square" rtlCol="1">
            <a:spAutoFit/>
          </a:bodyPr>
          <a:lstStyle/>
          <a:p>
            <a:r>
              <a:rPr lang="ar-SA" sz="3000" b="1" dirty="0">
                <a:latin typeface="Microsoft Uighur" pitchFamily="2" charset="-78"/>
                <a:cs typeface="Microsoft Uighur" pitchFamily="2" charset="-78"/>
              </a:rPr>
              <a:t>اقتصاره في غسله على مره إن لم يخرج منه شيء فيحرم الاقتصار مادام يخرج شيء على ما دون السبع</a:t>
            </a:r>
          </a:p>
        </p:txBody>
      </p:sp>
    </p:spTree>
    <p:extLst>
      <p:ext uri="{BB962C8B-B14F-4D97-AF65-F5344CB8AC3E}">
        <p14:creationId xmlns:p14="http://schemas.microsoft.com/office/powerpoint/2010/main" val="154027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0561873">
            <a:off x="8501086" y="1503495"/>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8439807" y="1600261"/>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وكره</a:t>
            </a:r>
          </a:p>
        </p:txBody>
      </p:sp>
      <p:sp>
        <p:nvSpPr>
          <p:cNvPr id="5" name="مربع نص 4"/>
          <p:cNvSpPr txBox="1"/>
          <p:nvPr/>
        </p:nvSpPr>
        <p:spPr>
          <a:xfrm>
            <a:off x="3308634" y="1443453"/>
            <a:ext cx="5024759" cy="1015663"/>
          </a:xfrm>
          <a:prstGeom prst="rect">
            <a:avLst/>
          </a:prstGeom>
          <a:noFill/>
        </p:spPr>
        <p:txBody>
          <a:bodyPr wrap="square" rtlCol="1">
            <a:spAutoFit/>
          </a:bodyPr>
          <a:lstStyle/>
          <a:p>
            <a:r>
              <a:rPr lang="ar-SA" sz="3000" b="1" dirty="0">
                <a:latin typeface="Microsoft Uighur" pitchFamily="2" charset="-78"/>
                <a:cs typeface="Microsoft Uighur" pitchFamily="2" charset="-78"/>
              </a:rPr>
              <a:t>اقتصاره في غسله على مره إن لم يخرج منه شيء فيحرم الاقتصار مادام يخرج شيء على ما دون السبع</a:t>
            </a:r>
          </a:p>
        </p:txBody>
      </p:sp>
      <p:sp>
        <p:nvSpPr>
          <p:cNvPr id="6" name="مستطيل مستدير الزوايا 5"/>
          <p:cNvSpPr/>
          <p:nvPr/>
        </p:nvSpPr>
        <p:spPr>
          <a:xfrm rot="20561873">
            <a:off x="8394669" y="3098502"/>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مستدير الزوايا 6"/>
          <p:cNvSpPr/>
          <p:nvPr/>
        </p:nvSpPr>
        <p:spPr>
          <a:xfrm>
            <a:off x="8333390" y="3195268"/>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latin typeface="Microsoft Uighur" pitchFamily="2" charset="-78"/>
                <a:cs typeface="Akhbar MT" pitchFamily="2" charset="-78"/>
              </a:rPr>
              <a:t>وس</a:t>
            </a:r>
            <a:r>
              <a:rPr lang="ar-SA" sz="3000" b="1" dirty="0">
                <a:cs typeface="Akhbar MT" pitchFamily="2" charset="-78"/>
              </a:rPr>
              <a:t>ن</a:t>
            </a:r>
          </a:p>
        </p:txBody>
      </p:sp>
      <p:sp>
        <p:nvSpPr>
          <p:cNvPr id="8" name="مربع نص 7"/>
          <p:cNvSpPr txBox="1"/>
          <p:nvPr/>
        </p:nvSpPr>
        <p:spPr>
          <a:xfrm>
            <a:off x="3215683" y="3170297"/>
            <a:ext cx="5024759"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قطع على وتر </a:t>
            </a:r>
          </a:p>
        </p:txBody>
      </p:sp>
      <p:sp>
        <p:nvSpPr>
          <p:cNvPr id="9" name="مستطيل مستدير الزوايا 8"/>
          <p:cNvSpPr/>
          <p:nvPr/>
        </p:nvSpPr>
        <p:spPr>
          <a:xfrm rot="20561873">
            <a:off x="8455913" y="4412356"/>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مستدير الزوايا 9"/>
          <p:cNvSpPr/>
          <p:nvPr/>
        </p:nvSpPr>
        <p:spPr>
          <a:xfrm>
            <a:off x="8394634" y="4509122"/>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latin typeface="Microsoft Uighur" pitchFamily="2" charset="-78"/>
                <a:cs typeface="Microsoft Uighur" pitchFamily="2" charset="-78"/>
              </a:rPr>
              <a:t>ولا تجب</a:t>
            </a:r>
          </a:p>
        </p:txBody>
      </p:sp>
      <p:sp>
        <p:nvSpPr>
          <p:cNvPr id="11" name="مربع نص 10"/>
          <p:cNvSpPr txBox="1"/>
          <p:nvPr/>
        </p:nvSpPr>
        <p:spPr>
          <a:xfrm>
            <a:off x="3325304" y="4491901"/>
            <a:ext cx="5038451" cy="1015663"/>
          </a:xfrm>
          <a:prstGeom prst="rect">
            <a:avLst/>
          </a:prstGeom>
          <a:noFill/>
        </p:spPr>
        <p:txBody>
          <a:bodyPr wrap="square" rtlCol="1">
            <a:spAutoFit/>
          </a:bodyPr>
          <a:lstStyle/>
          <a:p>
            <a:r>
              <a:rPr lang="ar-SA" sz="3000" b="1" dirty="0">
                <a:latin typeface="Microsoft Uighur" pitchFamily="2" charset="-78"/>
                <a:cs typeface="Microsoft Uighur" pitchFamily="2" charset="-78"/>
              </a:rPr>
              <a:t>مباشرة الغسل فلو ترك تحت ميزاب ونحوه وحضر من يصلح لغسله ونوى وسمى وعمه الماء كفى</a:t>
            </a:r>
          </a:p>
        </p:txBody>
      </p:sp>
    </p:spTree>
    <p:extLst>
      <p:ext uri="{BB962C8B-B14F-4D97-AF65-F5344CB8AC3E}">
        <p14:creationId xmlns:p14="http://schemas.microsoft.com/office/powerpoint/2010/main" val="45386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
            <a:ext cx="12192000" cy="6857999"/>
          </a:xfrm>
          <a:prstGeom prst="rect">
            <a:avLst/>
          </a:prstGeom>
        </p:spPr>
      </p:pic>
      <p:sp>
        <p:nvSpPr>
          <p:cNvPr id="9" name="مربع نص 8"/>
          <p:cNvSpPr txBox="1"/>
          <p:nvPr/>
        </p:nvSpPr>
        <p:spPr>
          <a:xfrm>
            <a:off x="6087867" y="1874034"/>
            <a:ext cx="4282111" cy="553998"/>
          </a:xfrm>
          <a:prstGeom prst="rect">
            <a:avLst/>
          </a:prstGeom>
          <a:noFill/>
          <a:ln w="3175">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ويجعل في الغسلة الأخيرة ندباً كافوراً وسدراً</a:t>
            </a:r>
          </a:p>
        </p:txBody>
      </p:sp>
      <p:sp>
        <p:nvSpPr>
          <p:cNvPr id="10" name="مستطيل مستدير الزوايا 9"/>
          <p:cNvSpPr/>
          <p:nvPr/>
        </p:nvSpPr>
        <p:spPr>
          <a:xfrm>
            <a:off x="6331214" y="3362189"/>
            <a:ext cx="3049836"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والماء الحار</a:t>
            </a:r>
          </a:p>
        </p:txBody>
      </p:sp>
      <p:sp>
        <p:nvSpPr>
          <p:cNvPr id="11" name="مستطيل مستدير الزوايا 10"/>
          <p:cNvSpPr/>
          <p:nvPr/>
        </p:nvSpPr>
        <p:spPr>
          <a:xfrm>
            <a:off x="6331214" y="3993150"/>
            <a:ext cx="3049839"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والأشنان «حمض يغسل به»</a:t>
            </a:r>
          </a:p>
        </p:txBody>
      </p:sp>
      <p:sp>
        <p:nvSpPr>
          <p:cNvPr id="12" name="مستطيل مستدير الزوايا 11"/>
          <p:cNvSpPr/>
          <p:nvPr/>
        </p:nvSpPr>
        <p:spPr>
          <a:xfrm>
            <a:off x="6331214" y="4635076"/>
            <a:ext cx="3049841"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والخلال «عود يتخلل به»</a:t>
            </a:r>
          </a:p>
        </p:txBody>
      </p:sp>
      <p:sp>
        <p:nvSpPr>
          <p:cNvPr id="13" name="مستطيل مستدير الزوايا 12"/>
          <p:cNvSpPr/>
          <p:nvPr/>
        </p:nvSpPr>
        <p:spPr>
          <a:xfrm>
            <a:off x="3108899" y="3362188"/>
            <a:ext cx="2415378"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يستعمل إذا احتيج إليه</a:t>
            </a:r>
          </a:p>
        </p:txBody>
      </p:sp>
      <p:sp>
        <p:nvSpPr>
          <p:cNvPr id="14" name="مستطيل مستدير الزوايا 13"/>
          <p:cNvSpPr/>
          <p:nvPr/>
        </p:nvSpPr>
        <p:spPr>
          <a:xfrm>
            <a:off x="3108902" y="3992085"/>
            <a:ext cx="2415377"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يستعمل إذا احتيج إليه</a:t>
            </a:r>
          </a:p>
        </p:txBody>
      </p:sp>
      <p:sp>
        <p:nvSpPr>
          <p:cNvPr id="15" name="مستطيل مستدير الزوايا 14"/>
          <p:cNvSpPr/>
          <p:nvPr/>
        </p:nvSpPr>
        <p:spPr>
          <a:xfrm>
            <a:off x="3102171" y="4635075"/>
            <a:ext cx="2415377"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يستعمل إذا احتيج إليه</a:t>
            </a:r>
          </a:p>
        </p:txBody>
      </p:sp>
      <p:cxnSp>
        <p:nvCxnSpPr>
          <p:cNvPr id="16" name="رابط مستقيم 15"/>
          <p:cNvCxnSpPr>
            <a:endCxn id="13" idx="3"/>
          </p:cNvCxnSpPr>
          <p:nvPr/>
        </p:nvCxnSpPr>
        <p:spPr>
          <a:xfrm flipH="1" flipV="1">
            <a:off x="5524277" y="3601469"/>
            <a:ext cx="806936" cy="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flipH="1">
            <a:off x="5524277" y="4884473"/>
            <a:ext cx="8069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H="1">
            <a:off x="5524277" y="4231365"/>
            <a:ext cx="806934" cy="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3575486" y="5324057"/>
            <a:ext cx="5024759"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فإن لم يحتج إليها : كرهت </a:t>
            </a:r>
          </a:p>
        </p:txBody>
      </p:sp>
      <p:cxnSp>
        <p:nvCxnSpPr>
          <p:cNvPr id="4" name="رابط مستقيم 3"/>
          <p:cNvCxnSpPr>
            <a:stCxn id="9" idx="0"/>
          </p:cNvCxnSpPr>
          <p:nvPr/>
        </p:nvCxnSpPr>
        <p:spPr>
          <a:xfrm flipH="1" flipV="1">
            <a:off x="8228922" y="1196752"/>
            <a:ext cx="1" cy="67728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4068081" y="1196752"/>
            <a:ext cx="416083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4068081" y="1196752"/>
            <a:ext cx="0" cy="677282"/>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مستطيل 18"/>
          <p:cNvSpPr/>
          <p:nvPr/>
        </p:nvSpPr>
        <p:spPr>
          <a:xfrm>
            <a:off x="1703515" y="1874034"/>
            <a:ext cx="4224233" cy="553998"/>
          </a:xfrm>
          <a:prstGeom prst="rect">
            <a:avLst/>
          </a:prstGeom>
        </p:spPr>
        <p:txBody>
          <a:bodyPr wrap="none">
            <a:spAutoFit/>
          </a:bodyPr>
          <a:lstStyle/>
          <a:p>
            <a:r>
              <a:rPr lang="ar-SA" sz="3000" b="1" dirty="0">
                <a:latin typeface="Microsoft Uighur" pitchFamily="2" charset="-78"/>
                <a:cs typeface="Microsoft Uighur" pitchFamily="2" charset="-78"/>
              </a:rPr>
              <a:t>لأنه يصلب الجسد ويطرد عنه الهوام برائحته</a:t>
            </a:r>
            <a:endParaRPr lang="ar-SA" sz="3000" dirty="0"/>
          </a:p>
        </p:txBody>
      </p:sp>
      <p:cxnSp>
        <p:nvCxnSpPr>
          <p:cNvPr id="24" name="رابط مستقيم 23"/>
          <p:cNvCxnSpPr/>
          <p:nvPr/>
        </p:nvCxnSpPr>
        <p:spPr>
          <a:xfrm>
            <a:off x="9381052" y="3429000"/>
            <a:ext cx="0" cy="221911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flipH="1">
            <a:off x="7392144" y="5648116"/>
            <a:ext cx="19889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flipH="1">
            <a:off x="3102171" y="3429000"/>
            <a:ext cx="6731" cy="221911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flipH="1">
            <a:off x="3102168" y="5648116"/>
            <a:ext cx="170791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47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92"/>
            <a:ext cx="12192000" cy="6857999"/>
          </a:xfrm>
          <a:prstGeom prst="rect">
            <a:avLst/>
          </a:prstGeom>
        </p:spPr>
      </p:pic>
      <p:sp>
        <p:nvSpPr>
          <p:cNvPr id="24" name="مستطيل مستدير الزوايا 23"/>
          <p:cNvSpPr/>
          <p:nvPr/>
        </p:nvSpPr>
        <p:spPr>
          <a:xfrm>
            <a:off x="6384035" y="655215"/>
            <a:ext cx="3140725"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bg1"/>
                </a:solidFill>
              </a:rPr>
              <a:t>[تابع]</a:t>
            </a:r>
            <a:r>
              <a:rPr lang="ar-SA" sz="3000" b="1" dirty="0">
                <a:solidFill>
                  <a:schemeClr val="bg1"/>
                </a:solidFill>
                <a:latin typeface="Microsoft Uighur" pitchFamily="2" charset="-78"/>
              </a:rPr>
              <a:t> صفة غسل الميت</a:t>
            </a:r>
          </a:p>
        </p:txBody>
      </p:sp>
      <p:cxnSp>
        <p:nvCxnSpPr>
          <p:cNvPr id="25" name="رابط مستقيم 24"/>
          <p:cNvCxnSpPr/>
          <p:nvPr/>
        </p:nvCxnSpPr>
        <p:spPr>
          <a:xfrm flipH="1" flipV="1">
            <a:off x="9394212" y="404667"/>
            <a:ext cx="1" cy="25055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flipH="1">
            <a:off x="6096003" y="404664"/>
            <a:ext cx="3298211" cy="630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رابط كسهم مستقيم 26"/>
          <p:cNvCxnSpPr/>
          <p:nvPr/>
        </p:nvCxnSpPr>
        <p:spPr>
          <a:xfrm>
            <a:off x="6096000" y="410964"/>
            <a:ext cx="0" cy="78578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مستطيل مستدير الزوايا 27"/>
          <p:cNvSpPr/>
          <p:nvPr/>
        </p:nvSpPr>
        <p:spPr>
          <a:xfrm>
            <a:off x="2292346" y="2059835"/>
            <a:ext cx="7749388" cy="459050"/>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Akhbar MT" pitchFamily="2" charset="-78"/>
              </a:rPr>
              <a:t>ويؤخذ شعر إبطيه ويجعل المأخوذ معه كعضو ساقط</a:t>
            </a:r>
          </a:p>
        </p:txBody>
      </p:sp>
      <p:sp>
        <p:nvSpPr>
          <p:cNvPr id="29" name="مستطيل مستدير الزوايا 28"/>
          <p:cNvSpPr/>
          <p:nvPr/>
        </p:nvSpPr>
        <p:spPr>
          <a:xfrm>
            <a:off x="2324996" y="1374447"/>
            <a:ext cx="7716741"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Akhbar MT" pitchFamily="2" charset="-78"/>
              </a:rPr>
              <a:t> ويقص شاربه ويقلم أظفاره ندباً إن طالا </a:t>
            </a:r>
          </a:p>
        </p:txBody>
      </p:sp>
      <p:sp>
        <p:nvSpPr>
          <p:cNvPr id="31" name="مستطيل مستدير الزوايا 30"/>
          <p:cNvSpPr/>
          <p:nvPr/>
        </p:nvSpPr>
        <p:spPr>
          <a:xfrm>
            <a:off x="2293491" y="2722678"/>
            <a:ext cx="7748247"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Akhbar MT" pitchFamily="2" charset="-78"/>
              </a:rPr>
              <a:t>وحرم حلق رأس وأخذ عانته كختن</a:t>
            </a:r>
          </a:p>
        </p:txBody>
      </p:sp>
      <p:sp>
        <p:nvSpPr>
          <p:cNvPr id="33" name="مستطيل مستدير الزوايا 32"/>
          <p:cNvSpPr/>
          <p:nvPr/>
        </p:nvSpPr>
        <p:spPr>
          <a:xfrm>
            <a:off x="2293491" y="3395391"/>
            <a:ext cx="7748247" cy="5224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Akhbar MT" pitchFamily="2" charset="-78"/>
              </a:rPr>
              <a:t>ولا يسرح شعره أي: يكره ذلك لما فيه من تقطيع الشعر من غير حاجة إليه</a:t>
            </a:r>
          </a:p>
        </p:txBody>
      </p:sp>
      <p:sp>
        <p:nvSpPr>
          <p:cNvPr id="34" name="مستطيل مستدير الزوايا 33"/>
          <p:cNvSpPr/>
          <p:nvPr/>
        </p:nvSpPr>
        <p:spPr>
          <a:xfrm>
            <a:off x="2293490" y="4077656"/>
            <a:ext cx="7748246"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Akhbar MT" pitchFamily="2" charset="-78"/>
              </a:rPr>
              <a:t>ثم ينشف ندباً بثوب كما فعل به </a:t>
            </a:r>
            <a:r>
              <a:rPr lang="ar-SA" sz="3000" b="1" dirty="0">
                <a:solidFill>
                  <a:schemeClr val="tx1"/>
                </a:solidFill>
                <a:latin typeface="Microsoft Uighur" pitchFamily="2" charset="-78"/>
                <a:cs typeface="Akhbar MT" pitchFamily="2" charset="-78"/>
                <a:sym typeface="AGA Arabesque"/>
              </a:rPr>
              <a:t></a:t>
            </a:r>
            <a:endParaRPr lang="ar-SA" sz="3000" b="1" dirty="0">
              <a:solidFill>
                <a:schemeClr val="tx1"/>
              </a:solidFill>
              <a:latin typeface="Microsoft Uighur" pitchFamily="2" charset="-78"/>
              <a:cs typeface="Akhbar MT" pitchFamily="2" charset="-78"/>
            </a:endParaRPr>
          </a:p>
        </p:txBody>
      </p:sp>
      <p:sp>
        <p:nvSpPr>
          <p:cNvPr id="42" name="مستطيل مستدير الزوايا 41"/>
          <p:cNvSpPr/>
          <p:nvPr/>
        </p:nvSpPr>
        <p:spPr>
          <a:xfrm>
            <a:off x="2308417" y="4704817"/>
            <a:ext cx="7718397" cy="92410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Akhbar MT" pitchFamily="2" charset="-78"/>
              </a:rPr>
              <a:t>ويضف ندباً شعرها أي الأنثى ثلاثة قرون ويسدل وراءها </a:t>
            </a:r>
          </a:p>
          <a:p>
            <a:pPr algn="ctr"/>
            <a:r>
              <a:rPr lang="ar-SA" sz="3000" b="1" dirty="0">
                <a:solidFill>
                  <a:schemeClr val="tx1"/>
                </a:solidFill>
                <a:latin typeface="Microsoft Uighur" pitchFamily="2" charset="-78"/>
                <a:cs typeface="Akhbar MT" pitchFamily="2" charset="-78"/>
              </a:rPr>
              <a:t>لقول أم عطية «فضفرنا شعرها ثلاثة قرون وألقيناه خلفها» رواه البخاري </a:t>
            </a:r>
          </a:p>
        </p:txBody>
      </p:sp>
    </p:spTree>
    <p:extLst>
      <p:ext uri="{BB962C8B-B14F-4D97-AF65-F5344CB8AC3E}">
        <p14:creationId xmlns:p14="http://schemas.microsoft.com/office/powerpoint/2010/main" val="2464206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ربع نص 2"/>
          <p:cNvSpPr txBox="1"/>
          <p:nvPr/>
        </p:nvSpPr>
        <p:spPr>
          <a:xfrm>
            <a:off x="3359696" y="548680"/>
            <a:ext cx="6438602" cy="553998"/>
          </a:xfrm>
          <a:prstGeom prst="rect">
            <a:avLst/>
          </a:prstGeom>
          <a:solidFill>
            <a:schemeClr val="bg2">
              <a:lumMod val="75000"/>
            </a:schemeClr>
          </a:solidFill>
          <a:ln>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وإن خرج منه أي الميت شيء بعد سبع غسلات</a:t>
            </a:r>
          </a:p>
        </p:txBody>
      </p:sp>
      <p:cxnSp>
        <p:nvCxnSpPr>
          <p:cNvPr id="5" name="رابط مستقيم 4"/>
          <p:cNvCxnSpPr/>
          <p:nvPr/>
        </p:nvCxnSpPr>
        <p:spPr>
          <a:xfrm flipV="1">
            <a:off x="6376358" y="1374613"/>
            <a:ext cx="3384375" cy="137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flipV="1">
            <a:off x="2919970" y="1374613"/>
            <a:ext cx="3456386" cy="137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2915782" y="1375985"/>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5233344" y="1384817"/>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9756542" y="1354202"/>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6380546" y="1114292"/>
            <a:ext cx="0" cy="26032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8544275" y="1735332"/>
            <a:ext cx="2043813"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حشي المحل بقطن ليمنع الخارج كالمستحاضة</a:t>
            </a:r>
          </a:p>
        </p:txBody>
      </p:sp>
      <p:sp>
        <p:nvSpPr>
          <p:cNvPr id="12" name="مربع نص 11"/>
          <p:cNvSpPr txBox="1"/>
          <p:nvPr/>
        </p:nvSpPr>
        <p:spPr>
          <a:xfrm>
            <a:off x="6096003" y="1786250"/>
            <a:ext cx="2534549"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فإن لم يستمسك بالقطن فبطين حر أي خالص</a:t>
            </a:r>
          </a:p>
          <a:p>
            <a:pPr algn="ctr"/>
            <a:r>
              <a:rPr lang="ar-SA" sz="3000" b="1" dirty="0">
                <a:latin typeface="Microsoft Uighur" pitchFamily="2" charset="-78"/>
                <a:cs typeface="Microsoft Uighur" pitchFamily="2" charset="-78"/>
              </a:rPr>
              <a:t> لأن فيه قوة تمنع الخارج</a:t>
            </a:r>
          </a:p>
        </p:txBody>
      </p:sp>
      <p:sp>
        <p:nvSpPr>
          <p:cNvPr id="13" name="مربع نص 12"/>
          <p:cNvSpPr txBox="1"/>
          <p:nvPr/>
        </p:nvSpPr>
        <p:spPr>
          <a:xfrm>
            <a:off x="1909513" y="1735332"/>
            <a:ext cx="2283576"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 </a:t>
            </a:r>
            <a:r>
              <a:rPr lang="ar-SA" sz="3000" b="1" dirty="0" err="1">
                <a:latin typeface="Microsoft Uighur" pitchFamily="2" charset="-78"/>
                <a:cs typeface="Microsoft Uighur" pitchFamily="2" charset="-78"/>
              </a:rPr>
              <a:t>يوضأ</a:t>
            </a:r>
            <a:r>
              <a:rPr lang="ar-SA" sz="3000" b="1" dirty="0">
                <a:latin typeface="Microsoft Uighur" pitchFamily="2" charset="-78"/>
                <a:cs typeface="Microsoft Uighur" pitchFamily="2" charset="-78"/>
              </a:rPr>
              <a:t> الميت وجوباً</a:t>
            </a:r>
          </a:p>
          <a:p>
            <a:pPr algn="ctr"/>
            <a:r>
              <a:rPr lang="ar-SA" sz="3000" b="1" dirty="0">
                <a:latin typeface="Microsoft Uighur" pitchFamily="2" charset="-78"/>
                <a:cs typeface="Microsoft Uighur" pitchFamily="2" charset="-78"/>
              </a:rPr>
              <a:t> كالجنب إذا أحدث بعد الغسل</a:t>
            </a:r>
          </a:p>
        </p:txBody>
      </p:sp>
      <p:cxnSp>
        <p:nvCxnSpPr>
          <p:cNvPr id="14" name="رابط كسهم مستقيم 13"/>
          <p:cNvCxnSpPr/>
          <p:nvPr/>
        </p:nvCxnSpPr>
        <p:spPr>
          <a:xfrm>
            <a:off x="7536163" y="1378721"/>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4193092" y="1744641"/>
            <a:ext cx="1987139"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ثم يغسل المحل </a:t>
            </a:r>
            <a:r>
              <a:rPr lang="ar-SA" sz="3000" b="1" dirty="0" err="1">
                <a:latin typeface="Microsoft Uighur" pitchFamily="2" charset="-78"/>
                <a:cs typeface="Microsoft Uighur" pitchFamily="2" charset="-78"/>
              </a:rPr>
              <a:t>المتنجس</a:t>
            </a:r>
            <a:r>
              <a:rPr lang="ar-SA" sz="3000" b="1" dirty="0">
                <a:latin typeface="Microsoft Uighur" pitchFamily="2" charset="-78"/>
                <a:cs typeface="Microsoft Uighur" pitchFamily="2" charset="-78"/>
              </a:rPr>
              <a:t> بالخارج</a:t>
            </a:r>
          </a:p>
        </p:txBody>
      </p:sp>
      <p:sp>
        <p:nvSpPr>
          <p:cNvPr id="16" name="مربع نص 15"/>
          <p:cNvSpPr txBox="1"/>
          <p:nvPr/>
        </p:nvSpPr>
        <p:spPr>
          <a:xfrm>
            <a:off x="3051304" y="3664867"/>
            <a:ext cx="7104247" cy="553998"/>
          </a:xfrm>
          <a:prstGeom prst="rect">
            <a:avLst/>
          </a:prstGeom>
          <a:solidFill>
            <a:schemeClr val="bg2">
              <a:lumMod val="75000"/>
            </a:schemeClr>
          </a:solidFill>
          <a:ln>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وإن خرج منه [أي الميت] شيء بعد تكفينه لم يعد الغسل دفعاً للمشقة</a:t>
            </a:r>
          </a:p>
        </p:txBody>
      </p:sp>
      <p:sp>
        <p:nvSpPr>
          <p:cNvPr id="17" name="مربع نص 16"/>
          <p:cNvSpPr txBox="1"/>
          <p:nvPr/>
        </p:nvSpPr>
        <p:spPr>
          <a:xfrm>
            <a:off x="2438437" y="4221088"/>
            <a:ext cx="7884223" cy="1477328"/>
          </a:xfrm>
          <a:prstGeom prst="rect">
            <a:avLst/>
          </a:prstGeom>
          <a:noFill/>
        </p:spPr>
        <p:txBody>
          <a:bodyPr wrap="square" rtlCol="1">
            <a:spAutoFit/>
          </a:bodyPr>
          <a:lstStyle/>
          <a:p>
            <a:r>
              <a:rPr lang="ar-SA" sz="3000" b="1" dirty="0">
                <a:latin typeface="Microsoft Uighur" pitchFamily="2" charset="-78"/>
                <a:cs typeface="Microsoft Uighur" pitchFamily="2" charset="-78"/>
              </a:rPr>
              <a:t>ولا بأس : </a:t>
            </a:r>
          </a:p>
          <a:p>
            <a:r>
              <a:rPr lang="ar-SA" sz="3000" b="1" dirty="0">
                <a:latin typeface="Microsoft Uighur" pitchFamily="2" charset="-78"/>
                <a:cs typeface="Microsoft Uighur" pitchFamily="2" charset="-78"/>
              </a:rPr>
              <a:t>1-بقول غاسل له «انقلب يرحمك الله» ونحوه </a:t>
            </a:r>
          </a:p>
          <a:p>
            <a:r>
              <a:rPr lang="ar-SA" sz="3000" b="1" dirty="0">
                <a:latin typeface="Microsoft Uighur" pitchFamily="2" charset="-78"/>
                <a:cs typeface="Microsoft Uighur" pitchFamily="2" charset="-78"/>
              </a:rPr>
              <a:t>2- و لا بغسله في حمام</a:t>
            </a:r>
          </a:p>
        </p:txBody>
      </p:sp>
    </p:spTree>
    <p:extLst>
      <p:ext uri="{BB962C8B-B14F-4D97-AF65-F5344CB8AC3E}">
        <p14:creationId xmlns:p14="http://schemas.microsoft.com/office/powerpoint/2010/main" val="389991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ربع نص 2"/>
          <p:cNvSpPr txBox="1"/>
          <p:nvPr/>
        </p:nvSpPr>
        <p:spPr>
          <a:xfrm>
            <a:off x="6528048" y="1052736"/>
            <a:ext cx="4032448"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بفتح الجيم جمع «جنازة» بالكسر , والفتح </a:t>
            </a:r>
          </a:p>
        </p:txBody>
      </p:sp>
      <p:sp>
        <p:nvSpPr>
          <p:cNvPr id="5" name="مستطيل مستدير الزوايا 4"/>
          <p:cNvSpPr/>
          <p:nvPr/>
        </p:nvSpPr>
        <p:spPr>
          <a:xfrm>
            <a:off x="10560496" y="1039962"/>
            <a:ext cx="936104" cy="566772"/>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لغة:</a:t>
            </a:r>
          </a:p>
        </p:txBody>
      </p:sp>
      <p:cxnSp>
        <p:nvCxnSpPr>
          <p:cNvPr id="7" name="رابط كسهم مستقيم 6"/>
          <p:cNvCxnSpPr/>
          <p:nvPr/>
        </p:nvCxnSpPr>
        <p:spPr>
          <a:xfrm flipH="1">
            <a:off x="5807328" y="1052740"/>
            <a:ext cx="576707" cy="1"/>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a:off x="5807328" y="1606735"/>
            <a:ext cx="576707"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4448616" y="769351"/>
            <a:ext cx="1326728"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اسم للميت </a:t>
            </a:r>
          </a:p>
        </p:txBody>
      </p:sp>
      <p:sp>
        <p:nvSpPr>
          <p:cNvPr id="13" name="مربع نص 12"/>
          <p:cNvSpPr txBox="1"/>
          <p:nvPr/>
        </p:nvSpPr>
        <p:spPr>
          <a:xfrm>
            <a:off x="3531534" y="1320351"/>
            <a:ext cx="226283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أو للنعش عليه ميت</a:t>
            </a:r>
          </a:p>
        </p:txBody>
      </p:sp>
      <p:sp>
        <p:nvSpPr>
          <p:cNvPr id="14" name="مربع نص 13"/>
          <p:cNvSpPr txBox="1"/>
          <p:nvPr/>
        </p:nvSpPr>
        <p:spPr>
          <a:xfrm>
            <a:off x="4292557" y="1966774"/>
            <a:ext cx="7202919"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فإن لم يكن عليه ميت فلا يقال عنه : «نعش» ولا «جنازة» بل «سرير»</a:t>
            </a:r>
            <a:r>
              <a:rPr lang="ar-SA" sz="3000" b="1" baseline="30000" dirty="0">
                <a:latin typeface="Microsoft Uighur" pitchFamily="2" charset="-78"/>
                <a:cs typeface="Microsoft Uighur" pitchFamily="2" charset="-78"/>
              </a:rPr>
              <a:t>(1) </a:t>
            </a:r>
          </a:p>
        </p:txBody>
      </p:sp>
      <p:pic>
        <p:nvPicPr>
          <p:cNvPr id="19" name="صورة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3011" y="2670236"/>
            <a:ext cx="1642004" cy="9653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صورة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202" y="2670233"/>
            <a:ext cx="1428750" cy="871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1" name="صورة 20"/>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5580084" y="2670233"/>
            <a:ext cx="1321150" cy="8715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6" name="مربع نص 25"/>
          <p:cNvSpPr txBox="1"/>
          <p:nvPr/>
        </p:nvSpPr>
        <p:spPr>
          <a:xfrm>
            <a:off x="4945590" y="3788346"/>
            <a:ext cx="655101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واشتقاق من </a:t>
            </a:r>
            <a:r>
              <a:rPr lang="ar-SA" sz="3000" b="1" dirty="0" err="1">
                <a:latin typeface="Microsoft Uighur" pitchFamily="2" charset="-78"/>
                <a:cs typeface="Microsoft Uighur" pitchFamily="2" charset="-78"/>
              </a:rPr>
              <a:t>جنز</a:t>
            </a:r>
            <a:r>
              <a:rPr lang="ar-SA" sz="3000" b="1" dirty="0">
                <a:latin typeface="Microsoft Uighur" pitchFamily="2" charset="-78"/>
                <a:cs typeface="Microsoft Uighur" pitchFamily="2" charset="-78"/>
              </a:rPr>
              <a:t> إذا ستر وذكره هنا لأن أهم ما يفعل بالميت : الصلاة </a:t>
            </a:r>
          </a:p>
        </p:txBody>
      </p:sp>
      <p:sp>
        <p:nvSpPr>
          <p:cNvPr id="27" name="مستطيل مستدير الزوايا 26"/>
          <p:cNvSpPr/>
          <p:nvPr/>
        </p:nvSpPr>
        <p:spPr>
          <a:xfrm>
            <a:off x="10344472" y="4487054"/>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يسن :</a:t>
            </a:r>
          </a:p>
        </p:txBody>
      </p:sp>
      <p:sp>
        <p:nvSpPr>
          <p:cNvPr id="28" name="مربع نص 27"/>
          <p:cNvSpPr txBox="1"/>
          <p:nvPr/>
        </p:nvSpPr>
        <p:spPr>
          <a:xfrm>
            <a:off x="2999659" y="4462086"/>
            <a:ext cx="7305623" cy="1015663"/>
          </a:xfrm>
          <a:prstGeom prst="rect">
            <a:avLst/>
          </a:prstGeom>
          <a:noFill/>
        </p:spPr>
        <p:txBody>
          <a:bodyPr wrap="square" rtlCol="1">
            <a:spAutoFit/>
          </a:bodyPr>
          <a:lstStyle/>
          <a:p>
            <a:r>
              <a:rPr lang="ar-SA" sz="3000" b="1" dirty="0">
                <a:latin typeface="Microsoft Uighur" pitchFamily="2" charset="-78"/>
                <a:cs typeface="Microsoft Uighur" pitchFamily="2" charset="-78"/>
              </a:rPr>
              <a:t>الإكثار من ذكر الموت والاستعداد له , لقوله صلى الله عليه وسلم «أكثروا من ذكر هادم اللذات» هو: بالذال المعجمة.</a:t>
            </a:r>
          </a:p>
        </p:txBody>
      </p:sp>
      <p:cxnSp>
        <p:nvCxnSpPr>
          <p:cNvPr id="15" name="رابط مستقيم 14"/>
          <p:cNvCxnSpPr/>
          <p:nvPr/>
        </p:nvCxnSpPr>
        <p:spPr>
          <a:xfrm>
            <a:off x="6384032" y="1052741"/>
            <a:ext cx="0" cy="55399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a:endCxn id="3" idx="1"/>
          </p:cNvCxnSpPr>
          <p:nvPr/>
        </p:nvCxnSpPr>
        <p:spPr>
          <a:xfrm flipV="1">
            <a:off x="6384032" y="1329738"/>
            <a:ext cx="144016" cy="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664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5447928" y="620688"/>
            <a:ext cx="4946654" cy="648072"/>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cs typeface="Akhbar MT" pitchFamily="2" charset="-78"/>
              </a:rPr>
              <a:t>[أحكام الميت] محرم بحج أو عمرة ميت كحي </a:t>
            </a:r>
            <a:endParaRPr lang="ar-SA" sz="3000" b="1" dirty="0">
              <a:solidFill>
                <a:schemeClr val="bg1"/>
              </a:solidFill>
              <a:latin typeface="Microsoft Uighur" pitchFamily="2" charset="-78"/>
              <a:cs typeface="Akhbar MT" pitchFamily="2" charset="-78"/>
            </a:endParaRPr>
          </a:p>
        </p:txBody>
      </p:sp>
      <p:sp>
        <p:nvSpPr>
          <p:cNvPr id="7" name="مربع نص 6"/>
          <p:cNvSpPr txBox="1"/>
          <p:nvPr/>
        </p:nvSpPr>
        <p:spPr>
          <a:xfrm>
            <a:off x="2510362" y="1412779"/>
            <a:ext cx="7884223" cy="2400657"/>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يغسل بماء وسدر لا كافور</a:t>
            </a:r>
          </a:p>
          <a:p>
            <a:pPr marL="457200" indent="-457200">
              <a:buFont typeface="Arial" pitchFamily="34" charset="0"/>
              <a:buChar char="•"/>
            </a:pPr>
            <a:r>
              <a:rPr lang="ar-SA" sz="3000" b="1" dirty="0">
                <a:latin typeface="Microsoft Uighur" pitchFamily="2" charset="-78"/>
                <a:cs typeface="Microsoft Uighur" pitchFamily="2" charset="-78"/>
              </a:rPr>
              <a:t>ولا يقرب طيباً مطلقاً </a:t>
            </a:r>
          </a:p>
          <a:p>
            <a:pPr marL="457200" indent="-457200">
              <a:buFont typeface="Arial" pitchFamily="34" charset="0"/>
              <a:buChar char="•"/>
            </a:pPr>
            <a:r>
              <a:rPr lang="ar-SA" sz="3000" b="1" dirty="0">
                <a:latin typeface="Microsoft Uighur" pitchFamily="2" charset="-78"/>
                <a:cs typeface="Microsoft Uighur" pitchFamily="2" charset="-78"/>
              </a:rPr>
              <a:t>ولا يلبس ذكر مخيطاً من قميص ونحوه </a:t>
            </a:r>
          </a:p>
          <a:p>
            <a:pPr marL="457200" indent="-457200">
              <a:buFont typeface="Arial" pitchFamily="34" charset="0"/>
              <a:buChar char="•"/>
            </a:pPr>
            <a:r>
              <a:rPr lang="ar-SA" sz="3000" b="1" dirty="0">
                <a:latin typeface="Microsoft Uighur" pitchFamily="2" charset="-78"/>
                <a:cs typeface="Microsoft Uighur" pitchFamily="2" charset="-78"/>
              </a:rPr>
              <a:t>ولا يغطى رأسه ولا وجه أنثى محرمة </a:t>
            </a:r>
          </a:p>
          <a:p>
            <a:pPr marL="457200" indent="-457200">
              <a:buFont typeface="Arial" pitchFamily="34" charset="0"/>
              <a:buChar char="•"/>
            </a:pPr>
            <a:r>
              <a:rPr lang="ar-SA" sz="3000" b="1" dirty="0">
                <a:latin typeface="Microsoft Uighur" pitchFamily="2" charset="-78"/>
                <a:cs typeface="Microsoft Uighur" pitchFamily="2" charset="-78"/>
              </a:rPr>
              <a:t>ولا يؤخذ شيء من شعرهما أو ظفرهما </a:t>
            </a:r>
          </a:p>
        </p:txBody>
      </p:sp>
      <p:sp>
        <p:nvSpPr>
          <p:cNvPr id="8" name="مربع نص 7"/>
          <p:cNvSpPr txBox="1"/>
          <p:nvPr/>
        </p:nvSpPr>
        <p:spPr>
          <a:xfrm>
            <a:off x="1695840" y="2613104"/>
            <a:ext cx="4400160" cy="1938992"/>
          </a:xfrm>
          <a:prstGeom prst="rect">
            <a:avLst/>
          </a:prstGeom>
          <a:noFill/>
          <a:ln>
            <a:solidFill>
              <a:schemeClr val="bg2">
                <a:lumMod val="25000"/>
              </a:schemeClr>
            </a:solidFill>
          </a:ln>
        </p:spPr>
        <p:txBody>
          <a:bodyPr wrap="square" rtlCol="1">
            <a:spAutoFit/>
          </a:bodyPr>
          <a:lstStyle/>
          <a:p>
            <a:pPr algn="ctr"/>
            <a:r>
              <a:rPr lang="ar-SA" sz="3000" b="1" dirty="0">
                <a:latin typeface="Microsoft Uighur" pitchFamily="2" charset="-78"/>
                <a:cs typeface="Microsoft Uighur" pitchFamily="2" charset="-78"/>
              </a:rPr>
              <a:t>لما في الصحيحين من حديث عباس أن النبي </a:t>
            </a:r>
            <a:r>
              <a:rPr lang="ar-SA" sz="3000" b="1" dirty="0">
                <a:latin typeface="Microsoft Uighur" pitchFamily="2" charset="-78"/>
                <a:cs typeface="Microsoft Uighur" pitchFamily="2" charset="-78"/>
                <a:sym typeface="AGA Arabesque"/>
              </a:rPr>
              <a:t> قال في محرم مات «غسلوه بماء وسدر وكفنوه في ثوبيه ولا تحنطوه ولا تخمروا رأسه فإنه يبعث يوم القيامة ملبياً»</a:t>
            </a:r>
            <a:endParaRPr lang="ar-SA" sz="3000" b="1" dirty="0">
              <a:latin typeface="Microsoft Uighur" pitchFamily="2" charset="-78"/>
              <a:cs typeface="Microsoft Uighur" pitchFamily="2" charset="-78"/>
            </a:endParaRPr>
          </a:p>
        </p:txBody>
      </p:sp>
      <p:sp>
        <p:nvSpPr>
          <p:cNvPr id="9" name="مربع نص 8"/>
          <p:cNvSpPr txBox="1"/>
          <p:nvPr/>
        </p:nvSpPr>
        <p:spPr>
          <a:xfrm>
            <a:off x="1695843" y="4653136"/>
            <a:ext cx="8800319"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ولا تمنع معتدة من طيب </a:t>
            </a:r>
          </a:p>
          <a:p>
            <a:pPr algn="ctr"/>
            <a:r>
              <a:rPr lang="ar-SA" sz="3000" b="1" dirty="0">
                <a:latin typeface="Microsoft Uighur" pitchFamily="2" charset="-78"/>
                <a:cs typeface="Microsoft Uighur" pitchFamily="2" charset="-78"/>
              </a:rPr>
              <a:t>1-وتزال اللصوق لغسل واجب إن لم يسقط من جسده شيء بإزالتها فيمسح عليها كجبيرة الحي </a:t>
            </a:r>
          </a:p>
          <a:p>
            <a:pPr algn="ctr"/>
            <a:r>
              <a:rPr lang="ar-SA" sz="3000" b="1" dirty="0">
                <a:latin typeface="Microsoft Uighur" pitchFamily="2" charset="-78"/>
                <a:cs typeface="Microsoft Uighur" pitchFamily="2" charset="-78"/>
              </a:rPr>
              <a:t>  2-ويزال خاتم ونحوه ولو ببرده</a:t>
            </a:r>
          </a:p>
        </p:txBody>
      </p:sp>
    </p:spTree>
    <p:extLst>
      <p:ext uri="{BB962C8B-B14F-4D97-AF65-F5344CB8AC3E}">
        <p14:creationId xmlns:p14="http://schemas.microsoft.com/office/powerpoint/2010/main" val="423276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4" name="مستطيل مستدير الزوايا 3"/>
          <p:cNvSpPr/>
          <p:nvPr/>
        </p:nvSpPr>
        <p:spPr>
          <a:xfrm>
            <a:off x="5112952" y="692697"/>
            <a:ext cx="5362984"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[أحكام شهيد المعركة والمقتول ظلماً] و لا يغسل</a:t>
            </a:r>
          </a:p>
        </p:txBody>
      </p:sp>
      <p:sp>
        <p:nvSpPr>
          <p:cNvPr id="5" name="مربع نص 4"/>
          <p:cNvSpPr txBox="1"/>
          <p:nvPr/>
        </p:nvSpPr>
        <p:spPr>
          <a:xfrm>
            <a:off x="5415264" y="1196753"/>
            <a:ext cx="5024759" cy="1477328"/>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شهيد معركة </a:t>
            </a:r>
          </a:p>
          <a:p>
            <a:pPr marL="457200" indent="-457200">
              <a:buFont typeface="Arial" pitchFamily="34" charset="0"/>
              <a:buChar char="•"/>
            </a:pPr>
            <a:r>
              <a:rPr lang="ar-SA" sz="3000" b="1" dirty="0">
                <a:latin typeface="Microsoft Uighur" pitchFamily="2" charset="-78"/>
                <a:cs typeface="Microsoft Uighur" pitchFamily="2" charset="-78"/>
              </a:rPr>
              <a:t>ومقتول ظلماً </a:t>
            </a:r>
          </a:p>
          <a:p>
            <a:r>
              <a:rPr lang="ar-SA" sz="3000" b="1" dirty="0">
                <a:latin typeface="Microsoft Uighur" pitchFamily="2" charset="-78"/>
                <a:cs typeface="Microsoft Uighur" pitchFamily="2" charset="-78"/>
              </a:rPr>
              <a:t>ولو : 1- أثنين 2- أو غير مكلفين </a:t>
            </a:r>
          </a:p>
        </p:txBody>
      </p:sp>
      <p:sp>
        <p:nvSpPr>
          <p:cNvPr id="6" name="مربع نص 5"/>
          <p:cNvSpPr txBox="1"/>
          <p:nvPr/>
        </p:nvSpPr>
        <p:spPr>
          <a:xfrm>
            <a:off x="2587861" y="1431606"/>
            <a:ext cx="4095544" cy="1015663"/>
          </a:xfrm>
          <a:prstGeom prst="rect">
            <a:avLst/>
          </a:prstGeom>
          <a:noFill/>
          <a:ln>
            <a:solidFill>
              <a:schemeClr val="bg2">
                <a:lumMod val="25000"/>
              </a:schemeClr>
            </a:solidFill>
          </a:ln>
        </p:spPr>
        <p:txBody>
          <a:bodyPr wrap="square" rtlCol="1">
            <a:spAutoFit/>
          </a:bodyPr>
          <a:lstStyle/>
          <a:p>
            <a:pPr algn="ctr"/>
            <a:r>
              <a:rPr lang="ar-SA" sz="3000" b="1" dirty="0">
                <a:latin typeface="Microsoft Uighur" pitchFamily="2" charset="-78"/>
                <a:cs typeface="Akhbar MT" pitchFamily="2" charset="-78"/>
              </a:rPr>
              <a:t>لأنه </a:t>
            </a:r>
            <a:r>
              <a:rPr lang="ar-SA" sz="3000" b="1" dirty="0">
                <a:latin typeface="Microsoft Uighur" pitchFamily="2" charset="-78"/>
                <a:cs typeface="Akhbar MT" pitchFamily="2" charset="-78"/>
                <a:sym typeface="AGA Arabesque"/>
              </a:rPr>
              <a:t>في شهداء أحد أمر بدفنهم بدمائهم ولم يغسلهم </a:t>
            </a:r>
            <a:endParaRPr lang="ar-SA" sz="3000" b="1" dirty="0">
              <a:latin typeface="Microsoft Uighur" pitchFamily="2" charset="-78"/>
              <a:cs typeface="Akhbar MT" pitchFamily="2" charset="-78"/>
            </a:endParaRPr>
          </a:p>
        </p:txBody>
      </p:sp>
      <p:sp>
        <p:nvSpPr>
          <p:cNvPr id="7" name="مربع نص 6"/>
          <p:cNvSpPr txBox="1"/>
          <p:nvPr/>
        </p:nvSpPr>
        <p:spPr>
          <a:xfrm>
            <a:off x="3332130" y="2993046"/>
            <a:ext cx="5958323"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وروى أبو داود عن سعيد بن زيد قال سمعت رسول</a:t>
            </a:r>
            <a:r>
              <a:rPr lang="ar-SA" sz="3000" b="1" dirty="0">
                <a:latin typeface="Microsoft Uighur" pitchFamily="2" charset="-78"/>
                <a:cs typeface="Microsoft Uighur" pitchFamily="2" charset="-78"/>
                <a:sym typeface="AGA Arabesque"/>
              </a:rPr>
              <a:t> يقول : </a:t>
            </a:r>
          </a:p>
        </p:txBody>
      </p:sp>
      <p:sp>
        <p:nvSpPr>
          <p:cNvPr id="8" name="مستطيل مستدير الزوايا 7"/>
          <p:cNvSpPr/>
          <p:nvPr/>
        </p:nvSpPr>
        <p:spPr>
          <a:xfrm>
            <a:off x="6742329" y="3550996"/>
            <a:ext cx="2055745"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ومن قتل دون دينه</a:t>
            </a:r>
          </a:p>
        </p:txBody>
      </p:sp>
      <p:sp>
        <p:nvSpPr>
          <p:cNvPr id="9" name="مستطيل مستدير الزوايا 8"/>
          <p:cNvSpPr/>
          <p:nvPr/>
        </p:nvSpPr>
        <p:spPr>
          <a:xfrm>
            <a:off x="6742327" y="5498995"/>
            <a:ext cx="2055747"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ومن قتل دون أهله</a:t>
            </a:r>
          </a:p>
        </p:txBody>
      </p:sp>
      <p:sp>
        <p:nvSpPr>
          <p:cNvPr id="10" name="مستطيل مستدير الزوايا 9"/>
          <p:cNvSpPr/>
          <p:nvPr/>
        </p:nvSpPr>
        <p:spPr>
          <a:xfrm>
            <a:off x="6742325" y="4181957"/>
            <a:ext cx="2055746"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ومن قتل دون دمه</a:t>
            </a:r>
          </a:p>
        </p:txBody>
      </p:sp>
      <p:sp>
        <p:nvSpPr>
          <p:cNvPr id="11" name="مستطيل مستدير الزوايا 10"/>
          <p:cNvSpPr/>
          <p:nvPr/>
        </p:nvSpPr>
        <p:spPr>
          <a:xfrm>
            <a:off x="6742329" y="4823883"/>
            <a:ext cx="2055745"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ومن قتل دون ماله</a:t>
            </a:r>
          </a:p>
        </p:txBody>
      </p:sp>
      <p:sp>
        <p:nvSpPr>
          <p:cNvPr id="12" name="مستطيل مستدير الزوايا 11"/>
          <p:cNvSpPr/>
          <p:nvPr/>
        </p:nvSpPr>
        <p:spPr>
          <a:xfrm>
            <a:off x="3934015" y="3540876"/>
            <a:ext cx="2001376"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فهو شهيد</a:t>
            </a:r>
          </a:p>
        </p:txBody>
      </p:sp>
      <p:sp>
        <p:nvSpPr>
          <p:cNvPr id="13" name="مستطيل مستدير الزوايا 12"/>
          <p:cNvSpPr/>
          <p:nvPr/>
        </p:nvSpPr>
        <p:spPr>
          <a:xfrm>
            <a:off x="3934017" y="5488875"/>
            <a:ext cx="2001372"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فهو شهيد</a:t>
            </a:r>
          </a:p>
        </p:txBody>
      </p:sp>
      <p:sp>
        <p:nvSpPr>
          <p:cNvPr id="14" name="مستطيل مستدير الزوايا 13"/>
          <p:cNvSpPr/>
          <p:nvPr/>
        </p:nvSpPr>
        <p:spPr>
          <a:xfrm>
            <a:off x="3934016" y="4171837"/>
            <a:ext cx="2001374"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فهو شهيد</a:t>
            </a:r>
          </a:p>
        </p:txBody>
      </p:sp>
      <p:sp>
        <p:nvSpPr>
          <p:cNvPr id="15" name="مستطيل مستدير الزوايا 14"/>
          <p:cNvSpPr/>
          <p:nvPr/>
        </p:nvSpPr>
        <p:spPr>
          <a:xfrm>
            <a:off x="3934018" y="4813763"/>
            <a:ext cx="2001375" cy="478561"/>
          </a:xfrm>
          <a:prstGeom prst="roundRect">
            <a:avLst/>
          </a:prstGeom>
          <a:solidFill>
            <a:schemeClr val="bg2">
              <a:lumMod val="75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فهو شهيد</a:t>
            </a:r>
          </a:p>
        </p:txBody>
      </p:sp>
      <p:cxnSp>
        <p:nvCxnSpPr>
          <p:cNvPr id="16" name="رابط مستقيم 15"/>
          <p:cNvCxnSpPr>
            <a:stCxn id="8" idx="1"/>
            <a:endCxn id="12" idx="3"/>
          </p:cNvCxnSpPr>
          <p:nvPr/>
        </p:nvCxnSpPr>
        <p:spPr>
          <a:xfrm flipH="1" flipV="1">
            <a:off x="5935394" y="3780154"/>
            <a:ext cx="806935" cy="1012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flipH="1" flipV="1">
            <a:off x="5935394" y="5738272"/>
            <a:ext cx="806935" cy="1012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H="1" flipV="1">
            <a:off x="5935391" y="5063160"/>
            <a:ext cx="806935" cy="1012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H="1" flipV="1">
            <a:off x="5935392" y="4421234"/>
            <a:ext cx="806935" cy="1012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2" name="قوس كبير أيسر 21"/>
          <p:cNvSpPr/>
          <p:nvPr/>
        </p:nvSpPr>
        <p:spPr>
          <a:xfrm>
            <a:off x="6683408" y="1431606"/>
            <a:ext cx="636731" cy="1015663"/>
          </a:xfrm>
          <a:prstGeom prst="leftBrac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2389644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24" name="مستطيل مستدير الزوايا 23"/>
          <p:cNvSpPr/>
          <p:nvPr/>
        </p:nvSpPr>
        <p:spPr>
          <a:xfrm>
            <a:off x="2679394" y="500275"/>
            <a:ext cx="6768751" cy="463513"/>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cs typeface="Akhbar MT" pitchFamily="2" charset="-78"/>
              </a:rPr>
              <a:t>[تابع أحكام شهيد المعركة والمقتول ظلماً]</a:t>
            </a:r>
          </a:p>
        </p:txBody>
      </p:sp>
      <p:sp>
        <p:nvSpPr>
          <p:cNvPr id="25" name="مستطيل مستدير الزوايا 24"/>
          <p:cNvSpPr/>
          <p:nvPr/>
        </p:nvSpPr>
        <p:spPr>
          <a:xfrm>
            <a:off x="2895418" y="1143807"/>
            <a:ext cx="6264695" cy="791028"/>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إلا أن يكون الشهيد أو المقتول ظلماً </a:t>
            </a:r>
          </a:p>
          <a:p>
            <a:r>
              <a:rPr lang="ar-SA" sz="3000" dirty="0">
                <a:solidFill>
                  <a:schemeClr val="tx1"/>
                </a:solidFill>
                <a:latin typeface="Microsoft Uighur" pitchFamily="2" charset="-78"/>
                <a:cs typeface="Microsoft Uighur" pitchFamily="2" charset="-78"/>
              </a:rPr>
              <a:t>1- جنباً  2- أو وجب عليهما الغسل : لحيض , أو نفاس , أو إسلام</a:t>
            </a:r>
          </a:p>
        </p:txBody>
      </p:sp>
      <p:sp>
        <p:nvSpPr>
          <p:cNvPr id="26" name="مستطيل مستدير الزوايا 25"/>
          <p:cNvSpPr/>
          <p:nvPr/>
        </p:nvSpPr>
        <p:spPr>
          <a:xfrm>
            <a:off x="2823915" y="4733332"/>
            <a:ext cx="6264694" cy="474737"/>
          </a:xfrm>
          <a:prstGeom prst="roundRect">
            <a:avLst>
              <a:gd name="adj" fmla="val 11714"/>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 وإن سلبها كفن بغيرها وجوباً </a:t>
            </a:r>
          </a:p>
        </p:txBody>
      </p:sp>
      <p:sp>
        <p:nvSpPr>
          <p:cNvPr id="27" name="مستطيل مستدير الزوايا 26"/>
          <p:cNvSpPr/>
          <p:nvPr/>
        </p:nvSpPr>
        <p:spPr>
          <a:xfrm>
            <a:off x="2895416" y="2253141"/>
            <a:ext cx="6264694"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Akhbar MT" pitchFamily="2" charset="-78"/>
              </a:rPr>
              <a:t>ويدفن وجوباً بدمه إلا أن تخالطه نجاسة فيغسلا </a:t>
            </a:r>
            <a:endParaRPr lang="ar-SA" sz="3000" dirty="0">
              <a:solidFill>
                <a:schemeClr val="tx1"/>
              </a:solidFill>
              <a:latin typeface="Microsoft Uighur" pitchFamily="2" charset="-78"/>
              <a:cs typeface="Microsoft Uighur" pitchFamily="2" charset="-78"/>
            </a:endParaRPr>
          </a:p>
        </p:txBody>
      </p:sp>
      <p:cxnSp>
        <p:nvCxnSpPr>
          <p:cNvPr id="29" name="رابط مستقيم 28"/>
          <p:cNvCxnSpPr>
            <a:stCxn id="24" idx="2"/>
          </p:cNvCxnSpPr>
          <p:nvPr/>
        </p:nvCxnSpPr>
        <p:spPr>
          <a:xfrm flipH="1">
            <a:off x="6063769" y="963788"/>
            <a:ext cx="1" cy="18002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flipV="1">
            <a:off x="6063223" y="4379335"/>
            <a:ext cx="273" cy="3183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flipV="1">
            <a:off x="6063496" y="1934835"/>
            <a:ext cx="273" cy="3183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9" name="مستطيل مستدير الزوايا 38"/>
          <p:cNvSpPr/>
          <p:nvPr/>
        </p:nvSpPr>
        <p:spPr>
          <a:xfrm>
            <a:off x="2895416" y="3012346"/>
            <a:ext cx="6264694" cy="1388977"/>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 وفي ثيابه التي قتل فيها بعد نزع السلاح والجلود عنه </a:t>
            </a:r>
          </a:p>
          <a:p>
            <a:pPr algn="ctr"/>
            <a:r>
              <a:rPr lang="ar-SA" sz="3000" dirty="0">
                <a:solidFill>
                  <a:schemeClr val="tx1"/>
                </a:solidFill>
                <a:latin typeface="Microsoft Uighur" pitchFamily="2" charset="-78"/>
                <a:cs typeface="Microsoft Uighur" pitchFamily="2" charset="-78"/>
              </a:rPr>
              <a:t>لما روى أبو داود وابن ماجة وعن عباس «أن النبي </a:t>
            </a:r>
            <a:r>
              <a:rPr lang="ar-SA" sz="3000" dirty="0">
                <a:solidFill>
                  <a:schemeClr val="tx1"/>
                </a:solidFill>
                <a:latin typeface="Microsoft Uighur" pitchFamily="2" charset="-78"/>
                <a:cs typeface="Microsoft Uighur" pitchFamily="2" charset="-78"/>
                <a:sym typeface="AGA Arabesque"/>
              </a:rPr>
              <a:t> أمر بقتلى أحد أن ينزع عنهم الحديد والجلود وأن يدفنوا بثيابهم ودمائهم»</a:t>
            </a:r>
            <a:endParaRPr lang="ar-SA" sz="3000" dirty="0">
              <a:solidFill>
                <a:schemeClr val="tx1"/>
              </a:solidFill>
              <a:latin typeface="Microsoft Uighur" pitchFamily="2" charset="-78"/>
              <a:cs typeface="Microsoft Uighur" pitchFamily="2" charset="-78"/>
            </a:endParaRPr>
          </a:p>
        </p:txBody>
      </p:sp>
      <p:cxnSp>
        <p:nvCxnSpPr>
          <p:cNvPr id="40" name="رابط مستقيم 39"/>
          <p:cNvCxnSpPr/>
          <p:nvPr/>
        </p:nvCxnSpPr>
        <p:spPr>
          <a:xfrm flipV="1">
            <a:off x="6043966" y="2721193"/>
            <a:ext cx="546" cy="27759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3" name="مستطيل مستدير الزوايا 42"/>
          <p:cNvSpPr/>
          <p:nvPr/>
        </p:nvSpPr>
        <p:spPr>
          <a:xfrm>
            <a:off x="2859918" y="5540203"/>
            <a:ext cx="6264694" cy="474737"/>
          </a:xfrm>
          <a:prstGeom prst="roundRect">
            <a:avLst>
              <a:gd name="adj" fmla="val 11714"/>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Akhbar MT" pitchFamily="2" charset="-78"/>
              </a:rPr>
              <a:t>ولا يصلى عليه للأخبار لكونهم أحياء عند ربهم </a:t>
            </a:r>
          </a:p>
        </p:txBody>
      </p:sp>
      <p:cxnSp>
        <p:nvCxnSpPr>
          <p:cNvPr id="44" name="رابط مستقيم 43"/>
          <p:cNvCxnSpPr/>
          <p:nvPr/>
        </p:nvCxnSpPr>
        <p:spPr>
          <a:xfrm flipV="1">
            <a:off x="6062404" y="5221894"/>
            <a:ext cx="273" cy="3183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644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1273487">
            <a:off x="4252062" y="756191"/>
            <a:ext cx="5908162" cy="455218"/>
          </a:xfrm>
          <a:prstGeom prst="roundRect">
            <a:avLst>
              <a:gd name="adj" fmla="val 50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4079776" y="764704"/>
            <a:ext cx="625273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ويغسل [على الميت] ويصلى عليه كغيره إذا :</a:t>
            </a:r>
          </a:p>
        </p:txBody>
      </p:sp>
      <p:sp>
        <p:nvSpPr>
          <p:cNvPr id="5" name="مربع نص 4"/>
          <p:cNvSpPr txBox="1"/>
          <p:nvPr/>
        </p:nvSpPr>
        <p:spPr>
          <a:xfrm>
            <a:off x="4548332" y="1534430"/>
            <a:ext cx="5784180" cy="3785652"/>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إن سقط من دابته </a:t>
            </a:r>
          </a:p>
          <a:p>
            <a:pPr marL="457200" indent="-457200">
              <a:buFont typeface="Arial" pitchFamily="34" charset="0"/>
              <a:buChar char="•"/>
            </a:pPr>
            <a:r>
              <a:rPr lang="ar-SA" sz="3000" b="1" dirty="0">
                <a:latin typeface="Microsoft Uighur" pitchFamily="2" charset="-78"/>
                <a:cs typeface="Microsoft Uighur" pitchFamily="2" charset="-78"/>
              </a:rPr>
              <a:t>أو شاهق بغير فعل العدو </a:t>
            </a:r>
          </a:p>
          <a:p>
            <a:pPr marL="457200" indent="-457200">
              <a:buFont typeface="Arial" pitchFamily="34" charset="0"/>
              <a:buChar char="•"/>
            </a:pPr>
            <a:r>
              <a:rPr lang="ar-SA" sz="3000" b="1" dirty="0">
                <a:latin typeface="Microsoft Uighur" pitchFamily="2" charset="-78"/>
                <a:cs typeface="Microsoft Uighur" pitchFamily="2" charset="-78"/>
              </a:rPr>
              <a:t>أو وجد ميتاً ولا أثر به </a:t>
            </a:r>
          </a:p>
          <a:p>
            <a:pPr marL="457200" indent="-457200">
              <a:buFont typeface="Arial" pitchFamily="34" charset="0"/>
              <a:buChar char="•"/>
            </a:pPr>
            <a:r>
              <a:rPr lang="ar-SA" sz="3000" b="1" dirty="0">
                <a:latin typeface="Microsoft Uighur" pitchFamily="2" charset="-78"/>
                <a:cs typeface="Microsoft Uighur" pitchFamily="2" charset="-78"/>
              </a:rPr>
              <a:t>أو مات حتف أنفه </a:t>
            </a:r>
          </a:p>
          <a:p>
            <a:pPr marL="457200" indent="-457200">
              <a:buFont typeface="Arial" pitchFamily="34" charset="0"/>
              <a:buChar char="•"/>
            </a:pPr>
            <a:r>
              <a:rPr lang="ar-SA" sz="3000" b="1" dirty="0">
                <a:latin typeface="Microsoft Uighur" pitchFamily="2" charset="-78"/>
                <a:cs typeface="Microsoft Uighur" pitchFamily="2" charset="-78"/>
              </a:rPr>
              <a:t>أو برفسة </a:t>
            </a:r>
          </a:p>
          <a:p>
            <a:pPr marL="457200" indent="-457200">
              <a:buFont typeface="Arial" pitchFamily="34" charset="0"/>
              <a:buChar char="•"/>
            </a:pPr>
            <a:r>
              <a:rPr lang="ar-SA" sz="3000" b="1" dirty="0">
                <a:latin typeface="Microsoft Uighur" pitchFamily="2" charset="-78"/>
                <a:cs typeface="Microsoft Uighur" pitchFamily="2" charset="-78"/>
              </a:rPr>
              <a:t>أو عاد سهمه عليه </a:t>
            </a:r>
          </a:p>
          <a:p>
            <a:pPr marL="457200" indent="-457200">
              <a:buFont typeface="Arial" pitchFamily="34" charset="0"/>
              <a:buChar char="•"/>
            </a:pPr>
            <a:r>
              <a:rPr lang="ar-SA" sz="3000" b="1" dirty="0">
                <a:latin typeface="Microsoft Uighur" pitchFamily="2" charset="-78"/>
                <a:cs typeface="Microsoft Uighur" pitchFamily="2" charset="-78"/>
              </a:rPr>
              <a:t>أو حمل فأكل أو شرب أو نام أو تكلم أو بال أو عطس </a:t>
            </a:r>
          </a:p>
          <a:p>
            <a:pPr marL="457200" indent="-457200">
              <a:buFont typeface="Arial" pitchFamily="34" charset="0"/>
              <a:buChar char="•"/>
            </a:pPr>
            <a:r>
              <a:rPr lang="ar-SA" sz="3000" b="1" dirty="0">
                <a:latin typeface="Microsoft Uighur" pitchFamily="2" charset="-78"/>
                <a:cs typeface="Microsoft Uighur" pitchFamily="2" charset="-78"/>
              </a:rPr>
              <a:t>أو طال بقاؤه عرفاً </a:t>
            </a:r>
          </a:p>
        </p:txBody>
      </p:sp>
    </p:spTree>
    <p:extLst>
      <p:ext uri="{BB962C8B-B14F-4D97-AF65-F5344CB8AC3E}">
        <p14:creationId xmlns:p14="http://schemas.microsoft.com/office/powerpoint/2010/main" val="2389644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1273487">
            <a:off x="5188163" y="734125"/>
            <a:ext cx="5908162" cy="455218"/>
          </a:xfrm>
          <a:prstGeom prst="roundRect">
            <a:avLst>
              <a:gd name="adj" fmla="val 50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5015877" y="742638"/>
            <a:ext cx="625273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ويغسل الباغي ويصلى عليه </a:t>
            </a:r>
          </a:p>
        </p:txBody>
      </p:sp>
      <p:cxnSp>
        <p:nvCxnSpPr>
          <p:cNvPr id="6" name="رابط مستقيم 5"/>
          <p:cNvCxnSpPr/>
          <p:nvPr/>
        </p:nvCxnSpPr>
        <p:spPr>
          <a:xfrm>
            <a:off x="11268613" y="994666"/>
            <a:ext cx="0" cy="255628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10632501" y="1750750"/>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a:off x="10632501" y="2262539"/>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10632501" y="2902878"/>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H="1">
            <a:off x="10632501" y="3550950"/>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8472261" y="1456636"/>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 يقتل قاطع الطريق </a:t>
            </a:r>
          </a:p>
        </p:txBody>
      </p:sp>
      <p:sp>
        <p:nvSpPr>
          <p:cNvPr id="13" name="مربع نص 12"/>
          <p:cNvSpPr txBox="1"/>
          <p:nvPr/>
        </p:nvSpPr>
        <p:spPr>
          <a:xfrm>
            <a:off x="8483075" y="1985540"/>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ويغسل</a:t>
            </a:r>
          </a:p>
        </p:txBody>
      </p:sp>
      <p:sp>
        <p:nvSpPr>
          <p:cNvPr id="14" name="مربع نص 13"/>
          <p:cNvSpPr txBox="1"/>
          <p:nvPr/>
        </p:nvSpPr>
        <p:spPr>
          <a:xfrm>
            <a:off x="8470499" y="3273951"/>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ثم يصلب </a:t>
            </a:r>
          </a:p>
        </p:txBody>
      </p:sp>
      <p:sp>
        <p:nvSpPr>
          <p:cNvPr id="15" name="مربع نص 14"/>
          <p:cNvSpPr txBox="1"/>
          <p:nvPr/>
        </p:nvSpPr>
        <p:spPr>
          <a:xfrm>
            <a:off x="8483075" y="2625879"/>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ويصلى عليه</a:t>
            </a:r>
          </a:p>
        </p:txBody>
      </p:sp>
      <p:sp>
        <p:nvSpPr>
          <p:cNvPr id="16" name="مستطيل مستدير الزوايا 15"/>
          <p:cNvSpPr/>
          <p:nvPr/>
        </p:nvSpPr>
        <p:spPr>
          <a:xfrm>
            <a:off x="3071664" y="3827949"/>
            <a:ext cx="8198043" cy="504056"/>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cs typeface="Akhbar MT" pitchFamily="2" charset="-78"/>
              </a:rPr>
              <a:t>والسقط إذا بلغ أربعة أشهر غسل و صلي عليه وإن لم يستهل </a:t>
            </a:r>
          </a:p>
        </p:txBody>
      </p:sp>
      <p:cxnSp>
        <p:nvCxnSpPr>
          <p:cNvPr id="18" name="رابط مستقيم 17"/>
          <p:cNvCxnSpPr>
            <a:stCxn id="16" idx="3"/>
          </p:cNvCxnSpPr>
          <p:nvPr/>
        </p:nvCxnSpPr>
        <p:spPr>
          <a:xfrm flipH="1">
            <a:off x="11253704" y="4079980"/>
            <a:ext cx="16000" cy="13211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3071664" y="4293096"/>
            <a:ext cx="8166045"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لقوله </a:t>
            </a:r>
            <a:r>
              <a:rPr lang="ar-SA" sz="3000" b="1" dirty="0">
                <a:latin typeface="Microsoft Uighur" pitchFamily="2" charset="-78"/>
                <a:cs typeface="Microsoft Uighur" pitchFamily="2" charset="-78"/>
                <a:sym typeface="AGA Arabesque"/>
              </a:rPr>
              <a:t> والسقط يصلى عليه ويدعى لوالديه بالمغفرة والرحمة  </a:t>
            </a:r>
            <a:r>
              <a:rPr lang="ar-SA" sz="3000" b="1" dirty="0">
                <a:latin typeface="Microsoft Uighur" pitchFamily="2" charset="-78"/>
                <a:cs typeface="Microsoft Uighur" pitchFamily="2" charset="-78"/>
              </a:rPr>
              <a:t> </a:t>
            </a:r>
          </a:p>
        </p:txBody>
      </p:sp>
      <p:cxnSp>
        <p:nvCxnSpPr>
          <p:cNvPr id="21" name="رابط مستقيم 20"/>
          <p:cNvCxnSpPr/>
          <p:nvPr/>
        </p:nvCxnSpPr>
        <p:spPr>
          <a:xfrm flipH="1">
            <a:off x="5519934" y="4847094"/>
            <a:ext cx="574977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مربع نص 22"/>
          <p:cNvSpPr txBox="1"/>
          <p:nvPr/>
        </p:nvSpPr>
        <p:spPr>
          <a:xfrm>
            <a:off x="3087662" y="4847094"/>
            <a:ext cx="8166045"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ويستحب تسميته فإن جهل أذكر هو أم أنثى سمي بصالح لهما </a:t>
            </a:r>
          </a:p>
        </p:txBody>
      </p:sp>
      <p:cxnSp>
        <p:nvCxnSpPr>
          <p:cNvPr id="26" name="رابط مستقيم 25"/>
          <p:cNvCxnSpPr/>
          <p:nvPr/>
        </p:nvCxnSpPr>
        <p:spPr>
          <a:xfrm flipH="1">
            <a:off x="5511934" y="5401092"/>
            <a:ext cx="574977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644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1273487">
            <a:off x="4234890" y="1271202"/>
            <a:ext cx="5908162" cy="455218"/>
          </a:xfrm>
          <a:prstGeom prst="roundRect">
            <a:avLst>
              <a:gd name="adj" fmla="val 50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4062604" y="1279715"/>
            <a:ext cx="625273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ومن تعذر غسله لعدم الماء أو غيره </a:t>
            </a:r>
          </a:p>
        </p:txBody>
      </p:sp>
      <p:cxnSp>
        <p:nvCxnSpPr>
          <p:cNvPr id="5" name="رابط كسهم مستقيم 4"/>
          <p:cNvCxnSpPr/>
          <p:nvPr/>
        </p:nvCxnSpPr>
        <p:spPr>
          <a:xfrm flipH="1">
            <a:off x="9679228" y="2287827"/>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a:off x="9679228" y="2799616"/>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9679228" y="3439955"/>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7518988" y="1993713"/>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كالحرق</a:t>
            </a:r>
          </a:p>
        </p:txBody>
      </p:sp>
      <p:sp>
        <p:nvSpPr>
          <p:cNvPr id="9" name="مربع نص 8"/>
          <p:cNvSpPr txBox="1"/>
          <p:nvPr/>
        </p:nvSpPr>
        <p:spPr>
          <a:xfrm>
            <a:off x="7529802" y="2522617"/>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والجذام </a:t>
            </a:r>
          </a:p>
        </p:txBody>
      </p:sp>
      <p:sp>
        <p:nvSpPr>
          <p:cNvPr id="10" name="مربع نص 9"/>
          <p:cNvSpPr txBox="1"/>
          <p:nvPr/>
        </p:nvSpPr>
        <p:spPr>
          <a:xfrm>
            <a:off x="7529802" y="3162956"/>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والتبضيع </a:t>
            </a:r>
          </a:p>
        </p:txBody>
      </p:sp>
      <p:cxnSp>
        <p:nvCxnSpPr>
          <p:cNvPr id="11" name="رابط مستقيم 10"/>
          <p:cNvCxnSpPr/>
          <p:nvPr/>
        </p:nvCxnSpPr>
        <p:spPr>
          <a:xfrm>
            <a:off x="10315343" y="1531746"/>
            <a:ext cx="11447" cy="215320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1751055" y="3684944"/>
            <a:ext cx="8587183" cy="553998"/>
          </a:xfrm>
          <a:prstGeom prst="rect">
            <a:avLst/>
          </a:prstGeom>
          <a:noFill/>
          <a:ln>
            <a:solidFill>
              <a:schemeClr val="bg2">
                <a:lumMod val="25000"/>
              </a:schemeClr>
            </a:solidFill>
          </a:ln>
        </p:spPr>
        <p:txBody>
          <a:bodyPr wrap="square" rtlCol="1">
            <a:spAutoFit/>
          </a:bodyPr>
          <a:lstStyle/>
          <a:p>
            <a:pPr algn="ctr"/>
            <a:r>
              <a:rPr lang="ar-SA" sz="3000" b="1" dirty="0">
                <a:latin typeface="Microsoft Uighur" pitchFamily="2" charset="-78"/>
                <a:cs typeface="Akhbar MT" pitchFamily="2" charset="-78"/>
              </a:rPr>
              <a:t>يمم كالجنب إذا تعذر عليه الغسل , وإن تعذر غسل بعضه غسل ما أمكن ويمم الباقي</a:t>
            </a:r>
          </a:p>
        </p:txBody>
      </p:sp>
    </p:spTree>
    <p:extLst>
      <p:ext uri="{BB962C8B-B14F-4D97-AF65-F5344CB8AC3E}">
        <p14:creationId xmlns:p14="http://schemas.microsoft.com/office/powerpoint/2010/main" val="238964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0561873">
            <a:off x="9220113" y="944614"/>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9158835" y="1050528"/>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ويجب</a:t>
            </a:r>
          </a:p>
        </p:txBody>
      </p:sp>
      <p:sp>
        <p:nvSpPr>
          <p:cNvPr id="5" name="مربع نص 4"/>
          <p:cNvSpPr txBox="1"/>
          <p:nvPr/>
        </p:nvSpPr>
        <p:spPr>
          <a:xfrm>
            <a:off x="2726987" y="1881899"/>
            <a:ext cx="843140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على الغاسل ستر ما رآه من الميت إن لم يكن حسناً فيلزمه ستر الشر لا إظهار الخير </a:t>
            </a:r>
          </a:p>
        </p:txBody>
      </p:sp>
      <p:sp>
        <p:nvSpPr>
          <p:cNvPr id="6" name="مستطيل مستدير الزوايا 5"/>
          <p:cNvSpPr/>
          <p:nvPr/>
        </p:nvSpPr>
        <p:spPr>
          <a:xfrm rot="20561873">
            <a:off x="9144937" y="3394568"/>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مستدير الزوايا 6"/>
          <p:cNvSpPr/>
          <p:nvPr/>
        </p:nvSpPr>
        <p:spPr>
          <a:xfrm>
            <a:off x="9083658" y="3491334"/>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ويحرم </a:t>
            </a:r>
          </a:p>
        </p:txBody>
      </p:sp>
      <p:sp>
        <p:nvSpPr>
          <p:cNvPr id="8" name="مربع نص 7"/>
          <p:cNvSpPr txBox="1"/>
          <p:nvPr/>
        </p:nvSpPr>
        <p:spPr>
          <a:xfrm>
            <a:off x="4058306" y="3441392"/>
            <a:ext cx="5024759"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سواء الظن بمسلم ظاهر العدالة</a:t>
            </a:r>
          </a:p>
        </p:txBody>
      </p:sp>
      <p:sp>
        <p:nvSpPr>
          <p:cNvPr id="9" name="مستطيل مستدير الزوايا 8"/>
          <p:cNvSpPr/>
          <p:nvPr/>
        </p:nvSpPr>
        <p:spPr>
          <a:xfrm rot="20561873">
            <a:off x="9191355" y="4474691"/>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مستدير الزوايا 9"/>
          <p:cNvSpPr/>
          <p:nvPr/>
        </p:nvSpPr>
        <p:spPr>
          <a:xfrm>
            <a:off x="9130076" y="4571457"/>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ويستحب </a:t>
            </a:r>
          </a:p>
        </p:txBody>
      </p:sp>
      <p:sp>
        <p:nvSpPr>
          <p:cNvPr id="11" name="مربع نص 10"/>
          <p:cNvSpPr txBox="1"/>
          <p:nvPr/>
        </p:nvSpPr>
        <p:spPr>
          <a:xfrm>
            <a:off x="4060746" y="4554233"/>
            <a:ext cx="5038451"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ظن الخير بالمسلم</a:t>
            </a:r>
          </a:p>
        </p:txBody>
      </p:sp>
      <p:sp>
        <p:nvSpPr>
          <p:cNvPr id="12" name="مربع نص 11"/>
          <p:cNvSpPr txBox="1"/>
          <p:nvPr/>
        </p:nvSpPr>
        <p:spPr>
          <a:xfrm>
            <a:off x="2495600" y="2480444"/>
            <a:ext cx="8587183" cy="553998"/>
          </a:xfrm>
          <a:prstGeom prst="rect">
            <a:avLst/>
          </a:prstGeom>
          <a:noFill/>
          <a:ln>
            <a:solidFill>
              <a:schemeClr val="bg2">
                <a:lumMod val="25000"/>
              </a:schemeClr>
            </a:solidFill>
          </a:ln>
        </p:spPr>
        <p:txBody>
          <a:bodyPr wrap="square" rtlCol="1">
            <a:spAutoFit/>
          </a:bodyPr>
          <a:lstStyle/>
          <a:p>
            <a:pPr algn="ctr"/>
            <a:r>
              <a:rPr lang="ar-SA" sz="3000" b="1" dirty="0">
                <a:latin typeface="Microsoft Uighur" pitchFamily="2" charset="-78"/>
                <a:cs typeface="Akhbar MT" pitchFamily="2" charset="-78"/>
              </a:rPr>
              <a:t>ونرجو للمحسن ونخاف على المسيء و لا نشهد إلا لمن شهد له النبي</a:t>
            </a:r>
            <a:r>
              <a:rPr lang="ar-SA" sz="3000" b="1" dirty="0">
                <a:latin typeface="Microsoft Uighur" pitchFamily="2" charset="-78"/>
                <a:cs typeface="Akhbar MT" pitchFamily="2" charset="-78"/>
                <a:sym typeface="AGA Arabesque"/>
              </a:rPr>
              <a:t></a:t>
            </a:r>
            <a:endParaRPr lang="ar-SA" sz="3000" b="1" dirty="0">
              <a:latin typeface="Microsoft Uighur" pitchFamily="2" charset="-78"/>
              <a:cs typeface="Akhbar MT" pitchFamily="2" charset="-78"/>
            </a:endParaRPr>
          </a:p>
        </p:txBody>
      </p:sp>
    </p:spTree>
    <p:extLst>
      <p:ext uri="{BB962C8B-B14F-4D97-AF65-F5344CB8AC3E}">
        <p14:creationId xmlns:p14="http://schemas.microsoft.com/office/powerpoint/2010/main" val="2389644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03716" y="2446406"/>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106908" y="2782671"/>
            <a:ext cx="2016224" cy="646331"/>
          </a:xfrm>
          <a:prstGeom prst="rect">
            <a:avLst/>
          </a:prstGeom>
          <a:noFill/>
        </p:spPr>
        <p:txBody>
          <a:bodyPr wrap="square" rtlCol="1">
            <a:spAutoFit/>
          </a:bodyPr>
          <a:lstStyle/>
          <a:p>
            <a:pPr algn="ctr"/>
            <a:r>
              <a:rPr lang="ar-SA" sz="3600" b="1" dirty="0">
                <a:solidFill>
                  <a:schemeClr val="bg2">
                    <a:lumMod val="10000"/>
                  </a:schemeClr>
                </a:solidFill>
                <a:cs typeface="Akhbar MT" pitchFamily="2" charset="-78"/>
              </a:rPr>
              <a:t>الأسئلة</a:t>
            </a:r>
          </a:p>
        </p:txBody>
      </p:sp>
    </p:spTree>
    <p:extLst>
      <p:ext uri="{BB962C8B-B14F-4D97-AF65-F5344CB8AC3E}">
        <p14:creationId xmlns:p14="http://schemas.microsoft.com/office/powerpoint/2010/main" val="3176439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72067" y="134076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7064810" y="1505336"/>
            <a:ext cx="2651467" cy="954107"/>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غسل الميت المسلم وتكفينه فرض كفاية ؟</a:t>
            </a:r>
          </a:p>
        </p:txBody>
      </p:sp>
      <p:pic>
        <p:nvPicPr>
          <p:cNvPr id="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97887"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27848"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3251519" y="154721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9" name="مربع نص 8"/>
          <p:cNvSpPr txBox="1"/>
          <p:nvPr/>
        </p:nvSpPr>
        <p:spPr>
          <a:xfrm>
            <a:off x="4988241" y="152536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1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2636912"/>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17" name="مربع نص 16"/>
          <p:cNvSpPr txBox="1"/>
          <p:nvPr/>
        </p:nvSpPr>
        <p:spPr>
          <a:xfrm>
            <a:off x="6722869" y="2821512"/>
            <a:ext cx="344355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الصلاة على الميت واجب؟</a:t>
            </a:r>
          </a:p>
        </p:txBody>
      </p:sp>
      <p:pic>
        <p:nvPicPr>
          <p:cNvPr id="18"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0" name="مربع نص 19"/>
          <p:cNvSpPr txBox="1"/>
          <p:nvPr/>
        </p:nvSpPr>
        <p:spPr>
          <a:xfrm>
            <a:off x="3302321" y="2843354"/>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1" name="مربع نص 20"/>
          <p:cNvSpPr txBox="1"/>
          <p:nvPr/>
        </p:nvSpPr>
        <p:spPr>
          <a:xfrm>
            <a:off x="5039043" y="2821512"/>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2"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386104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p:cNvSpPr txBox="1"/>
          <p:nvPr/>
        </p:nvSpPr>
        <p:spPr>
          <a:xfrm>
            <a:off x="6722869" y="4045648"/>
            <a:ext cx="344355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دفن الميت فرض كفاية؟</a:t>
            </a:r>
          </a:p>
        </p:txBody>
      </p:sp>
      <p:pic>
        <p:nvPicPr>
          <p:cNvPr id="24"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6" name="مربع نص 25"/>
          <p:cNvSpPr txBox="1"/>
          <p:nvPr/>
        </p:nvSpPr>
        <p:spPr>
          <a:xfrm>
            <a:off x="3302321" y="406749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7" name="مربع نص 26"/>
          <p:cNvSpPr txBox="1"/>
          <p:nvPr/>
        </p:nvSpPr>
        <p:spPr>
          <a:xfrm>
            <a:off x="5039043" y="404564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8" name="صورة 27"/>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649838" y="1302287"/>
            <a:ext cx="446162" cy="446162"/>
          </a:xfrm>
          <a:prstGeom prst="rect">
            <a:avLst/>
          </a:prstGeom>
        </p:spPr>
      </p:pic>
      <p:pic>
        <p:nvPicPr>
          <p:cNvPr id="30" name="صورة 29"/>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3970679" y="2660523"/>
            <a:ext cx="446162" cy="446162"/>
          </a:xfrm>
          <a:prstGeom prst="rect">
            <a:avLst/>
          </a:prstGeom>
        </p:spPr>
      </p:pic>
      <p:pic>
        <p:nvPicPr>
          <p:cNvPr id="31" name="صورة 30"/>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683735" y="3822567"/>
            <a:ext cx="446162" cy="446162"/>
          </a:xfrm>
          <a:prstGeom prst="rect">
            <a:avLst/>
          </a:prstGeom>
        </p:spPr>
      </p:pic>
    </p:spTree>
    <p:extLst>
      <p:ext uri="{BB962C8B-B14F-4D97-AF65-F5344CB8AC3E}">
        <p14:creationId xmlns:p14="http://schemas.microsoft.com/office/powerpoint/2010/main" val="1137271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4" name="مربع نص 3"/>
          <p:cNvSpPr txBox="1"/>
          <p:nvPr/>
        </p:nvSpPr>
        <p:spPr>
          <a:xfrm>
            <a:off x="1847528" y="5390881"/>
            <a:ext cx="3168352" cy="523220"/>
          </a:xfrm>
          <a:prstGeom prst="rect">
            <a:avLst/>
          </a:prstGeom>
          <a:noFill/>
        </p:spPr>
        <p:txBody>
          <a:bodyPr wrap="square" rtlCol="1">
            <a:spAutoFit/>
          </a:bodyPr>
          <a:lstStyle/>
          <a:p>
            <a:pPr algn="ctr"/>
            <a:r>
              <a:rPr lang="ar-SA" sz="2800" b="1" dirty="0">
                <a:solidFill>
                  <a:schemeClr val="bg2">
                    <a:lumMod val="10000"/>
                  </a:schemeClr>
                </a:solidFill>
                <a:latin typeface="Arabic Typesetting" pitchFamily="66" charset="-78"/>
                <a:cs typeface="Arabic Typesetting" pitchFamily="66" charset="-78"/>
              </a:rPr>
              <a:t>-فصل في الكفن-</a:t>
            </a:r>
          </a:p>
        </p:txBody>
      </p:sp>
    </p:spTree>
    <p:extLst>
      <p:ext uri="{BB962C8B-B14F-4D97-AF65-F5344CB8AC3E}">
        <p14:creationId xmlns:p14="http://schemas.microsoft.com/office/powerpoint/2010/main" val="247195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5443736" y="764704"/>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يكره :</a:t>
            </a:r>
          </a:p>
        </p:txBody>
      </p:sp>
      <p:sp>
        <p:nvSpPr>
          <p:cNvPr id="4" name="مستطيل مستدير الزوايا 3"/>
          <p:cNvSpPr/>
          <p:nvPr/>
        </p:nvSpPr>
        <p:spPr>
          <a:xfrm>
            <a:off x="10128448" y="3925499"/>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يحرم:</a:t>
            </a:r>
          </a:p>
        </p:txBody>
      </p:sp>
      <p:sp>
        <p:nvSpPr>
          <p:cNvPr id="5" name="مستطيل مستدير الزوايا 4"/>
          <p:cNvSpPr/>
          <p:nvPr/>
        </p:nvSpPr>
        <p:spPr>
          <a:xfrm>
            <a:off x="10128448" y="3061403"/>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يباح:</a:t>
            </a:r>
          </a:p>
        </p:txBody>
      </p:sp>
      <p:cxnSp>
        <p:nvCxnSpPr>
          <p:cNvPr id="7" name="رابط كسهم مستقيم 6"/>
          <p:cNvCxnSpPr>
            <a:stCxn id="3" idx="2"/>
          </p:cNvCxnSpPr>
          <p:nvPr/>
        </p:nvCxnSpPr>
        <p:spPr>
          <a:xfrm>
            <a:off x="6096000" y="1268760"/>
            <a:ext cx="0" cy="504056"/>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a:stCxn id="3" idx="3"/>
          </p:cNvCxnSpPr>
          <p:nvPr/>
        </p:nvCxnSpPr>
        <p:spPr>
          <a:xfrm>
            <a:off x="6748264" y="1016732"/>
            <a:ext cx="237207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a:stCxn id="3" idx="1"/>
          </p:cNvCxnSpPr>
          <p:nvPr/>
        </p:nvCxnSpPr>
        <p:spPr>
          <a:xfrm flipH="1">
            <a:off x="3143672" y="1016732"/>
            <a:ext cx="2300064"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3143672" y="1016732"/>
            <a:ext cx="0" cy="504056"/>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9120336" y="1016732"/>
            <a:ext cx="0" cy="504056"/>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8112224" y="1495817"/>
            <a:ext cx="2016224"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الأنين وتمني الموت</a:t>
            </a:r>
          </a:p>
        </p:txBody>
      </p:sp>
      <p:sp>
        <p:nvSpPr>
          <p:cNvPr id="15" name="مربع نص 14"/>
          <p:cNvSpPr txBox="1"/>
          <p:nvPr/>
        </p:nvSpPr>
        <p:spPr>
          <a:xfrm>
            <a:off x="2063552" y="1541986"/>
            <a:ext cx="2455428"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وأن يأخذ منه دواء لم يبين له مفرداته المباحة </a:t>
            </a:r>
          </a:p>
        </p:txBody>
      </p:sp>
      <p:sp>
        <p:nvSpPr>
          <p:cNvPr id="16" name="مربع نص 15"/>
          <p:cNvSpPr txBox="1"/>
          <p:nvPr/>
        </p:nvSpPr>
        <p:spPr>
          <a:xfrm>
            <a:off x="5049788" y="1628803"/>
            <a:ext cx="2092424"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أن يستطب مسلم ذمياً لغير ضرورة</a:t>
            </a:r>
          </a:p>
        </p:txBody>
      </p:sp>
      <p:sp>
        <p:nvSpPr>
          <p:cNvPr id="17" name="مربع نص 16"/>
          <p:cNvSpPr txBox="1"/>
          <p:nvPr/>
        </p:nvSpPr>
        <p:spPr>
          <a:xfrm>
            <a:off x="6921996" y="3051644"/>
            <a:ext cx="320645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التداوي بمباح , وتركه أفضل</a:t>
            </a:r>
          </a:p>
        </p:txBody>
      </p:sp>
      <p:sp>
        <p:nvSpPr>
          <p:cNvPr id="18" name="مربع نص 17"/>
          <p:cNvSpPr txBox="1"/>
          <p:nvPr/>
        </p:nvSpPr>
        <p:spPr>
          <a:xfrm>
            <a:off x="5301816" y="3900528"/>
            <a:ext cx="482663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بمحرم, مأكول وغيره , من صوت ملهاة وغيره </a:t>
            </a:r>
          </a:p>
        </p:txBody>
      </p:sp>
      <p:sp>
        <p:nvSpPr>
          <p:cNvPr id="19" name="مربع نص 18"/>
          <p:cNvSpPr txBox="1"/>
          <p:nvPr/>
        </p:nvSpPr>
        <p:spPr>
          <a:xfrm>
            <a:off x="6887198" y="4692616"/>
            <a:ext cx="320645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ببول إبل فقط </a:t>
            </a:r>
          </a:p>
        </p:txBody>
      </p:sp>
      <p:sp>
        <p:nvSpPr>
          <p:cNvPr id="20" name="مستطيل مستدير الزوايا 19"/>
          <p:cNvSpPr/>
          <p:nvPr/>
        </p:nvSpPr>
        <p:spPr>
          <a:xfrm>
            <a:off x="10128448" y="4717587"/>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يباح:</a:t>
            </a:r>
          </a:p>
        </p:txBody>
      </p:sp>
    </p:spTree>
    <p:extLst>
      <p:ext uri="{BB962C8B-B14F-4D97-AF65-F5344CB8AC3E}">
        <p14:creationId xmlns:p14="http://schemas.microsoft.com/office/powerpoint/2010/main" val="1576930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6" y="771509"/>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087888" y="1107774"/>
            <a:ext cx="2016224" cy="646331"/>
          </a:xfrm>
          <a:prstGeom prst="rect">
            <a:avLst/>
          </a:prstGeom>
          <a:noFill/>
        </p:spPr>
        <p:txBody>
          <a:bodyPr wrap="square" rtlCol="1">
            <a:spAutoFit/>
          </a:bodyPr>
          <a:lstStyle/>
          <a:p>
            <a:r>
              <a:rPr lang="ar-SA" sz="3600" b="1" dirty="0">
                <a:solidFill>
                  <a:schemeClr val="bg2">
                    <a:lumMod val="10000"/>
                  </a:schemeClr>
                </a:solidFill>
                <a:cs typeface="Akhbar MT" pitchFamily="2" charset="-78"/>
              </a:rPr>
              <a:t>محاور العرض</a:t>
            </a:r>
          </a:p>
        </p:txBody>
      </p:sp>
      <p:pic>
        <p:nvPicPr>
          <p:cNvPr id="5" name="Picture 2" descr="انت السحاب اللي نشأ فيه براق ــ سكرابز غيوم - منتديات حروف العشق © عالم  الأبداع والتميز">
            <a:hlinkClick r:id="rId5"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307309" y="2777916"/>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7510501" y="3114178"/>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أحكام الكفن </a:t>
            </a:r>
          </a:p>
        </p:txBody>
      </p:sp>
      <p:pic>
        <p:nvPicPr>
          <p:cNvPr id="7" name="Picture 2" descr="انت السحاب اللي نشأ فيه براق ــ سكرابز غيوم - منتديات حروف العشق © عالم  الأبداع والتميز">
            <a:hlinkClick r:id="rId6"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6" y="2800349"/>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5087888" y="3136611"/>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حكم الميت في سفر</a:t>
            </a:r>
          </a:p>
        </p:txBody>
      </p:sp>
      <p:pic>
        <p:nvPicPr>
          <p:cNvPr id="9" name="Picture 2" descr="انت السحاب اللي نشأ فيه براق ــ سكرابز غيوم - منتديات حروف العشق © عالم  الأبداع والتميز">
            <a:hlinkClick r:id="rId6"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62083" y="2899538"/>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p:cNvSpPr txBox="1"/>
          <p:nvPr/>
        </p:nvSpPr>
        <p:spPr>
          <a:xfrm>
            <a:off x="2462083" y="3235800"/>
            <a:ext cx="2219419" cy="523220"/>
          </a:xfrm>
          <a:prstGeom prst="rect">
            <a:avLst/>
          </a:prstGeom>
          <a:noFill/>
        </p:spPr>
        <p:txBody>
          <a:bodyPr wrap="square" rtlCol="1">
            <a:spAutoFit/>
          </a:bodyPr>
          <a:lstStyle/>
          <a:p>
            <a:r>
              <a:rPr lang="ar-SA" sz="2800" b="1" dirty="0">
                <a:solidFill>
                  <a:schemeClr val="bg2">
                    <a:lumMod val="10000"/>
                  </a:schemeClr>
                </a:solidFill>
                <a:cs typeface="Akhbar MT" pitchFamily="2" charset="-78"/>
              </a:rPr>
              <a:t>ما يستحب في الكفن </a:t>
            </a:r>
          </a:p>
        </p:txBody>
      </p:sp>
    </p:spTree>
    <p:extLst>
      <p:ext uri="{BB962C8B-B14F-4D97-AF65-F5344CB8AC3E}">
        <p14:creationId xmlns:p14="http://schemas.microsoft.com/office/powerpoint/2010/main" val="1266493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0561873">
            <a:off x="9493834" y="808387"/>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9432555" y="905153"/>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ويجب</a:t>
            </a:r>
          </a:p>
        </p:txBody>
      </p:sp>
      <p:sp>
        <p:nvSpPr>
          <p:cNvPr id="5" name="مربع نص 4"/>
          <p:cNvSpPr txBox="1"/>
          <p:nvPr/>
        </p:nvSpPr>
        <p:spPr>
          <a:xfrm>
            <a:off x="3000707" y="1736524"/>
            <a:ext cx="843140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تكفينه في ماله لقوله </a:t>
            </a:r>
            <a:r>
              <a:rPr lang="ar-SA" sz="3000" b="1" dirty="0">
                <a:latin typeface="Microsoft Uighur" pitchFamily="2" charset="-78"/>
                <a:cs typeface="Microsoft Uighur" pitchFamily="2" charset="-78"/>
                <a:sym typeface="AGA Arabesque"/>
              </a:rPr>
              <a:t> في المحرم «كفنوه في ثوبيه»</a:t>
            </a:r>
            <a:endParaRPr lang="ar-SA" sz="3000" b="1" dirty="0">
              <a:latin typeface="Microsoft Uighur" pitchFamily="2" charset="-78"/>
              <a:cs typeface="Microsoft Uighur" pitchFamily="2" charset="-78"/>
            </a:endParaRPr>
          </a:p>
        </p:txBody>
      </p:sp>
      <p:sp>
        <p:nvSpPr>
          <p:cNvPr id="6" name="مربع نص 5"/>
          <p:cNvSpPr txBox="1"/>
          <p:nvPr/>
        </p:nvSpPr>
        <p:spPr>
          <a:xfrm>
            <a:off x="2769320" y="2335069"/>
            <a:ext cx="8587183" cy="553998"/>
          </a:xfrm>
          <a:prstGeom prst="rect">
            <a:avLst/>
          </a:prstGeom>
          <a:noFill/>
          <a:ln>
            <a:solidFill>
              <a:schemeClr val="bg2">
                <a:lumMod val="25000"/>
              </a:schemeClr>
            </a:solidFill>
          </a:ln>
        </p:spPr>
        <p:txBody>
          <a:bodyPr wrap="square" rtlCol="1">
            <a:spAutoFit/>
          </a:bodyPr>
          <a:lstStyle/>
          <a:p>
            <a:pPr algn="ctr"/>
            <a:r>
              <a:rPr lang="ar-SA" sz="3000" b="1" dirty="0">
                <a:latin typeface="Microsoft Uighur" pitchFamily="2" charset="-78"/>
                <a:cs typeface="Akhbar MT" pitchFamily="2" charset="-78"/>
              </a:rPr>
              <a:t>مقدما على الدين ولو برهن وغيره من الوصية وإرث </a:t>
            </a:r>
          </a:p>
        </p:txBody>
      </p:sp>
      <p:sp>
        <p:nvSpPr>
          <p:cNvPr id="8" name="مربع نص 7"/>
          <p:cNvSpPr txBox="1"/>
          <p:nvPr/>
        </p:nvSpPr>
        <p:spPr>
          <a:xfrm>
            <a:off x="2999656" y="3068960"/>
            <a:ext cx="8431400" cy="553998"/>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لأن المفلس يقدم بالكسوة على الدين فكذا الميت فيجب لحق الله تعالى وحق الميت </a:t>
            </a:r>
          </a:p>
        </p:txBody>
      </p:sp>
      <p:cxnSp>
        <p:nvCxnSpPr>
          <p:cNvPr id="15" name="رابط مستقيم 14"/>
          <p:cNvCxnSpPr/>
          <p:nvPr/>
        </p:nvCxnSpPr>
        <p:spPr>
          <a:xfrm flipV="1">
            <a:off x="11281626" y="3345962"/>
            <a:ext cx="0" cy="223224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H="1">
            <a:off x="10659226" y="3909462"/>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H="1">
            <a:off x="10645514" y="4410692"/>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10645514" y="5005570"/>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flipH="1">
            <a:off x="10645514" y="5578208"/>
            <a:ext cx="636112"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8498986" y="3615348"/>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ثوب لا يصف البشرة</a:t>
            </a:r>
          </a:p>
        </p:txBody>
      </p:sp>
      <p:sp>
        <p:nvSpPr>
          <p:cNvPr id="21" name="مربع نص 20"/>
          <p:cNvSpPr txBox="1"/>
          <p:nvPr/>
        </p:nvSpPr>
        <p:spPr>
          <a:xfrm>
            <a:off x="7753234" y="4144252"/>
            <a:ext cx="2916806"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يستر جميعه من ملبوس مثله </a:t>
            </a:r>
          </a:p>
        </p:txBody>
      </p:sp>
      <p:sp>
        <p:nvSpPr>
          <p:cNvPr id="22" name="مربع نص 21"/>
          <p:cNvSpPr txBox="1"/>
          <p:nvPr/>
        </p:nvSpPr>
        <p:spPr>
          <a:xfrm>
            <a:off x="8497224" y="5252248"/>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والجديد : أفضل </a:t>
            </a:r>
          </a:p>
        </p:txBody>
      </p:sp>
      <p:sp>
        <p:nvSpPr>
          <p:cNvPr id="23" name="مربع نص 22"/>
          <p:cNvSpPr txBox="1"/>
          <p:nvPr/>
        </p:nvSpPr>
        <p:spPr>
          <a:xfrm>
            <a:off x="8497224" y="4698250"/>
            <a:ext cx="216024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ما لم يوص بدونه </a:t>
            </a:r>
          </a:p>
        </p:txBody>
      </p:sp>
    </p:spTree>
    <p:extLst>
      <p:ext uri="{BB962C8B-B14F-4D97-AF65-F5344CB8AC3E}">
        <p14:creationId xmlns:p14="http://schemas.microsoft.com/office/powerpoint/2010/main" val="1183949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ربع نص 2"/>
          <p:cNvSpPr txBox="1"/>
          <p:nvPr/>
        </p:nvSpPr>
        <p:spPr>
          <a:xfrm>
            <a:off x="3575720" y="485830"/>
            <a:ext cx="7672856" cy="1015663"/>
          </a:xfrm>
          <a:prstGeom prst="rect">
            <a:avLst/>
          </a:prstGeom>
          <a:noFill/>
          <a:ln>
            <a:noFill/>
          </a:ln>
        </p:spPr>
        <p:txBody>
          <a:bodyPr wrap="square" rtlCol="1">
            <a:spAutoFit/>
          </a:bodyPr>
          <a:lstStyle/>
          <a:p>
            <a:r>
              <a:rPr lang="ar-SA" sz="3000" b="1" dirty="0">
                <a:latin typeface="Microsoft Uighur" pitchFamily="2" charset="-78"/>
                <a:cs typeface="Akhbar MT" pitchFamily="2" charset="-78"/>
              </a:rPr>
              <a:t>* فإن لم يكن له أي للميت مال فكفنه ومؤنة تجهيزه على من تلزمه نفقته لأن ذلك يلزمه حال الحياة فكذا بعد الموت   </a:t>
            </a:r>
          </a:p>
        </p:txBody>
      </p:sp>
      <p:sp>
        <p:nvSpPr>
          <p:cNvPr id="5" name="مربع نص 4"/>
          <p:cNvSpPr txBox="1"/>
          <p:nvPr/>
        </p:nvSpPr>
        <p:spPr>
          <a:xfrm>
            <a:off x="3071664" y="2564904"/>
            <a:ext cx="5655628"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فإن : 1- عدم مال الميت 2- ومن تلزمهم نفقته</a:t>
            </a:r>
          </a:p>
          <a:p>
            <a:pPr algn="ctr"/>
            <a:r>
              <a:rPr lang="ar-SA" sz="3000" b="1" dirty="0">
                <a:latin typeface="Microsoft Uighur" pitchFamily="2" charset="-78"/>
                <a:cs typeface="Microsoft Uighur" pitchFamily="2" charset="-78"/>
              </a:rPr>
              <a:t>فمن بيت المال إن كان مسلماً </a:t>
            </a:r>
          </a:p>
          <a:p>
            <a:pPr algn="ctr"/>
            <a:r>
              <a:rPr lang="ar-SA" sz="3000" b="1" dirty="0">
                <a:latin typeface="Microsoft Uighur" pitchFamily="2" charset="-78"/>
                <a:cs typeface="Microsoft Uighur" pitchFamily="2" charset="-78"/>
              </a:rPr>
              <a:t>فمن لم يكن فعلى المسلمين العاملين بحاله </a:t>
            </a:r>
          </a:p>
        </p:txBody>
      </p:sp>
      <p:sp>
        <p:nvSpPr>
          <p:cNvPr id="7" name="مربع نص 6"/>
          <p:cNvSpPr txBox="1"/>
          <p:nvPr/>
        </p:nvSpPr>
        <p:spPr>
          <a:xfrm>
            <a:off x="9884613" y="1715179"/>
            <a:ext cx="1335148" cy="553998"/>
          </a:xfrm>
          <a:prstGeom prst="rect">
            <a:avLst/>
          </a:prstGeom>
          <a:solidFill>
            <a:schemeClr val="bg2">
              <a:lumMod val="25000"/>
            </a:schemeClr>
          </a:solidFill>
          <a:ln>
            <a:solidFill>
              <a:schemeClr val="bg2">
                <a:lumMod val="50000"/>
              </a:schemeClr>
            </a:solidFill>
          </a:ln>
        </p:spPr>
        <p:txBody>
          <a:bodyPr wrap="square" rtlCol="1">
            <a:spAutoFit/>
          </a:bodyPr>
          <a:lstStyle/>
          <a:p>
            <a:r>
              <a:rPr lang="ar-SA" sz="3000" b="1" dirty="0">
                <a:solidFill>
                  <a:schemeClr val="bg1"/>
                </a:solidFill>
                <a:latin typeface="Microsoft Uighur" pitchFamily="2" charset="-78"/>
              </a:rPr>
              <a:t>إلا الزوج</a:t>
            </a:r>
          </a:p>
        </p:txBody>
      </p:sp>
      <p:sp>
        <p:nvSpPr>
          <p:cNvPr id="17" name="مربع نص 16"/>
          <p:cNvSpPr txBox="1"/>
          <p:nvPr/>
        </p:nvSpPr>
        <p:spPr>
          <a:xfrm>
            <a:off x="2733939" y="4022896"/>
            <a:ext cx="6361941" cy="553998"/>
          </a:xfrm>
          <a:prstGeom prst="rect">
            <a:avLst/>
          </a:prstGeom>
          <a:noFill/>
          <a:ln>
            <a:solidFill>
              <a:schemeClr val="bg2">
                <a:lumMod val="25000"/>
              </a:schemeClr>
            </a:solidFill>
          </a:ln>
        </p:spPr>
        <p:txBody>
          <a:bodyPr wrap="square" rtlCol="1">
            <a:spAutoFit/>
          </a:bodyPr>
          <a:lstStyle/>
          <a:p>
            <a:pPr algn="ctr"/>
            <a:r>
              <a:rPr lang="ar-SA" sz="3000" b="1" dirty="0">
                <a:latin typeface="Microsoft Uighur" pitchFamily="2" charset="-78"/>
                <a:cs typeface="Akhbar MT" pitchFamily="2" charset="-78"/>
              </a:rPr>
              <a:t>قال الشيخ تقي الدين «من ظن أن غيره لا يقوم به تعين عليه»</a:t>
            </a:r>
          </a:p>
        </p:txBody>
      </p:sp>
      <p:sp>
        <p:nvSpPr>
          <p:cNvPr id="20" name="مربع نص 19"/>
          <p:cNvSpPr txBox="1"/>
          <p:nvPr/>
        </p:nvSpPr>
        <p:spPr>
          <a:xfrm>
            <a:off x="3071667" y="4734302"/>
            <a:ext cx="8218567" cy="1015663"/>
          </a:xfrm>
          <a:prstGeom prst="rect">
            <a:avLst/>
          </a:prstGeom>
          <a:noFill/>
        </p:spPr>
        <p:txBody>
          <a:bodyPr wrap="square" rtlCol="1">
            <a:spAutoFit/>
          </a:bodyPr>
          <a:lstStyle/>
          <a:p>
            <a:r>
              <a:rPr lang="ar-SA" sz="3000" b="1" dirty="0">
                <a:latin typeface="Microsoft Uighur" pitchFamily="2" charset="-78"/>
                <a:cs typeface="Akhbar MT" pitchFamily="2" charset="-78"/>
              </a:rPr>
              <a:t>* فإن أراد بعض الورثة أن ينفرد به لم يلزم بقيه الورثة قبوله ولكن ليس للبقية نبشه وسلبه من كفنه بعد دفنه </a:t>
            </a:r>
          </a:p>
        </p:txBody>
      </p:sp>
      <p:sp>
        <p:nvSpPr>
          <p:cNvPr id="9" name="مستطيل 8"/>
          <p:cNvSpPr/>
          <p:nvPr/>
        </p:nvSpPr>
        <p:spPr>
          <a:xfrm>
            <a:off x="3555095" y="1549244"/>
            <a:ext cx="6301946" cy="1015663"/>
          </a:xfrm>
          <a:prstGeom prst="rect">
            <a:avLst/>
          </a:prstGeom>
        </p:spPr>
        <p:txBody>
          <a:bodyPr wrap="square">
            <a:spAutoFit/>
          </a:bodyPr>
          <a:lstStyle/>
          <a:p>
            <a:r>
              <a:rPr lang="ar-SA" sz="3000" b="1" dirty="0">
                <a:latin typeface="Microsoft Uighur" pitchFamily="2" charset="-78"/>
                <a:cs typeface="Akhbar MT" pitchFamily="2" charset="-78"/>
              </a:rPr>
              <a:t>لا يلزمه كفن امرأته ولو غنياً لأن الكسوة وجبت عليه بالزوجية والتمكن من الاستمتاع وقد انقطع ذلك بالموت </a:t>
            </a:r>
            <a:endParaRPr lang="ar-SA" sz="3000" dirty="0">
              <a:cs typeface="Akhbar MT" pitchFamily="2" charset="-78"/>
            </a:endParaRPr>
          </a:p>
        </p:txBody>
      </p:sp>
      <p:sp>
        <p:nvSpPr>
          <p:cNvPr id="11" name="مستطيل مستدير الزوايا 10"/>
          <p:cNvSpPr/>
          <p:nvPr/>
        </p:nvSpPr>
        <p:spPr>
          <a:xfrm rot="20925328">
            <a:off x="9944470" y="1655452"/>
            <a:ext cx="1230729" cy="673457"/>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رابط مستقيم 5"/>
          <p:cNvCxnSpPr/>
          <p:nvPr/>
        </p:nvCxnSpPr>
        <p:spPr>
          <a:xfrm>
            <a:off x="8039717" y="2819856"/>
            <a:ext cx="35885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8398573" y="2819856"/>
            <a:ext cx="0" cy="93610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flipH="1">
            <a:off x="8039717" y="3755960"/>
            <a:ext cx="35885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flipH="1">
            <a:off x="3359194" y="2819856"/>
            <a:ext cx="43204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a:off x="3359194" y="2819856"/>
            <a:ext cx="0" cy="93610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a:off x="3359194" y="3755960"/>
            <a:ext cx="43204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804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3503712" y="764704"/>
            <a:ext cx="5040560"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وإن مات إنسان مع جماعة في السفر </a:t>
            </a:r>
          </a:p>
        </p:txBody>
      </p:sp>
      <p:cxnSp>
        <p:nvCxnSpPr>
          <p:cNvPr id="5" name="رابط مستقيم 4"/>
          <p:cNvCxnSpPr>
            <a:stCxn id="3" idx="3"/>
          </p:cNvCxnSpPr>
          <p:nvPr/>
        </p:nvCxnSpPr>
        <p:spPr>
          <a:xfrm>
            <a:off x="8544272" y="1016732"/>
            <a:ext cx="57606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a:stCxn id="3" idx="1"/>
          </p:cNvCxnSpPr>
          <p:nvPr/>
        </p:nvCxnSpPr>
        <p:spPr>
          <a:xfrm flipH="1">
            <a:off x="3143672" y="1016732"/>
            <a:ext cx="36004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3143672"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9120336"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8112224" y="1495817"/>
            <a:ext cx="2016224"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كفنوه من ماله </a:t>
            </a:r>
          </a:p>
        </p:txBody>
      </p:sp>
      <p:sp>
        <p:nvSpPr>
          <p:cNvPr id="10" name="مربع نص 9"/>
          <p:cNvSpPr txBox="1"/>
          <p:nvPr/>
        </p:nvSpPr>
        <p:spPr>
          <a:xfrm>
            <a:off x="1631504" y="1520791"/>
            <a:ext cx="4684712"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فإن لم يكن كفنوه ورجعوا على تركته </a:t>
            </a:r>
          </a:p>
          <a:p>
            <a:pPr algn="ctr"/>
            <a:r>
              <a:rPr lang="ar-SA" sz="3000" b="1" dirty="0">
                <a:latin typeface="Microsoft Uighur" pitchFamily="2" charset="-78"/>
                <a:cs typeface="Microsoft Uighur" pitchFamily="2" charset="-78"/>
              </a:rPr>
              <a:t>أو من تلزمه نفقته إن نووا الرجوع</a:t>
            </a:r>
          </a:p>
        </p:txBody>
      </p:sp>
      <p:sp>
        <p:nvSpPr>
          <p:cNvPr id="11" name="مستطيل مستدير الزوايا 10"/>
          <p:cNvSpPr/>
          <p:nvPr/>
        </p:nvSpPr>
        <p:spPr>
          <a:xfrm rot="20561873">
            <a:off x="8182053" y="2799726"/>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مستدير الزوايا 11"/>
          <p:cNvSpPr/>
          <p:nvPr/>
        </p:nvSpPr>
        <p:spPr>
          <a:xfrm>
            <a:off x="7536160" y="2918578"/>
            <a:ext cx="289736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ويستحب [في الكفن]</a:t>
            </a:r>
          </a:p>
        </p:txBody>
      </p:sp>
      <p:sp>
        <p:nvSpPr>
          <p:cNvPr id="13" name="مربع نص 12"/>
          <p:cNvSpPr txBox="1"/>
          <p:nvPr/>
        </p:nvSpPr>
        <p:spPr>
          <a:xfrm>
            <a:off x="5231907" y="3791103"/>
            <a:ext cx="5077469" cy="553998"/>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تكفين رجل في ثلاث لفائف بيض من قطن </a:t>
            </a:r>
          </a:p>
        </p:txBody>
      </p:sp>
      <p:sp>
        <p:nvSpPr>
          <p:cNvPr id="14" name="مربع نص 13"/>
          <p:cNvSpPr txBox="1"/>
          <p:nvPr/>
        </p:nvSpPr>
        <p:spPr>
          <a:xfrm>
            <a:off x="1757068" y="4221091"/>
            <a:ext cx="8533853" cy="1015663"/>
          </a:xfrm>
          <a:prstGeom prst="rect">
            <a:avLst/>
          </a:prstGeom>
          <a:noFill/>
          <a:ln>
            <a:noFill/>
          </a:ln>
        </p:spPr>
        <p:txBody>
          <a:bodyPr wrap="square" rtlCol="1">
            <a:spAutoFit/>
          </a:bodyPr>
          <a:lstStyle/>
          <a:p>
            <a:r>
              <a:rPr lang="ar-SA" sz="3000" b="1" dirty="0">
                <a:latin typeface="Microsoft Uighur" pitchFamily="2" charset="-78"/>
                <a:cs typeface="Akhbar MT" pitchFamily="2" charset="-78"/>
              </a:rPr>
              <a:t>لقول عائشة «كفن رسول الله </a:t>
            </a:r>
            <a:r>
              <a:rPr lang="ar-SA" sz="3000" b="1" dirty="0">
                <a:latin typeface="Microsoft Uighur" pitchFamily="2" charset="-78"/>
                <a:cs typeface="Akhbar MT" pitchFamily="2" charset="-78"/>
                <a:sym typeface="AGA Arabesque"/>
              </a:rPr>
              <a:t> في ثلاثة أثواب بيض </a:t>
            </a:r>
            <a:r>
              <a:rPr lang="ar-SA" sz="3000" b="1" dirty="0" err="1">
                <a:latin typeface="Microsoft Uighur" pitchFamily="2" charset="-78"/>
                <a:cs typeface="Akhbar MT" pitchFamily="2" charset="-78"/>
                <a:sym typeface="AGA Arabesque"/>
              </a:rPr>
              <a:t>سحولية</a:t>
            </a:r>
            <a:r>
              <a:rPr lang="ar-SA" sz="3000" b="1" dirty="0">
                <a:latin typeface="Microsoft Uighur" pitchFamily="2" charset="-78"/>
                <a:cs typeface="Akhbar MT" pitchFamily="2" charset="-78"/>
                <a:sym typeface="AGA Arabesque"/>
              </a:rPr>
              <a:t> جدد يمانية ليس فيها قميص ولا عمامة أدرج فيها إدراجا»</a:t>
            </a:r>
            <a:endParaRPr lang="ar-SA" sz="3000" b="1" dirty="0">
              <a:latin typeface="Microsoft Uighur" pitchFamily="2" charset="-78"/>
              <a:cs typeface="Akhbar MT" pitchFamily="2" charset="-78"/>
            </a:endParaRPr>
          </a:p>
        </p:txBody>
      </p:sp>
      <p:sp>
        <p:nvSpPr>
          <p:cNvPr id="16" name="مستطيل مستدير الزوايا 15"/>
          <p:cNvSpPr/>
          <p:nvPr/>
        </p:nvSpPr>
        <p:spPr>
          <a:xfrm>
            <a:off x="2279578" y="5440701"/>
            <a:ext cx="5491063" cy="616703"/>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b="1" dirty="0">
                <a:solidFill>
                  <a:schemeClr val="tx1"/>
                </a:solidFill>
                <a:latin typeface="Microsoft Uighur" pitchFamily="2" charset="-78"/>
                <a:cs typeface="Microsoft Uighur" pitchFamily="2" charset="-78"/>
              </a:rPr>
              <a:t>ويقدم بتكفين من يقدم بغسل ونائبه </a:t>
            </a:r>
            <a:r>
              <a:rPr lang="ar-SA" sz="2800" b="1" dirty="0" err="1">
                <a:solidFill>
                  <a:schemeClr val="tx1"/>
                </a:solidFill>
                <a:latin typeface="Microsoft Uighur" pitchFamily="2" charset="-78"/>
                <a:cs typeface="Microsoft Uighur" pitchFamily="2" charset="-78"/>
              </a:rPr>
              <a:t>كهو</a:t>
            </a:r>
            <a:r>
              <a:rPr lang="ar-SA" sz="2800" b="1" dirty="0">
                <a:solidFill>
                  <a:schemeClr val="tx1"/>
                </a:solidFill>
                <a:latin typeface="Microsoft Uighur" pitchFamily="2" charset="-78"/>
                <a:cs typeface="Microsoft Uighur" pitchFamily="2" charset="-78"/>
              </a:rPr>
              <a:t> والأولى توليه </a:t>
            </a:r>
          </a:p>
        </p:txBody>
      </p:sp>
      <p:pic>
        <p:nvPicPr>
          <p:cNvPr id="17" name="صورة 16">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7194577" y="5528500"/>
            <a:ext cx="365465" cy="441098"/>
          </a:xfrm>
          <a:prstGeom prst="rect">
            <a:avLst/>
          </a:prstGeom>
        </p:spPr>
      </p:pic>
    </p:spTree>
    <p:extLst>
      <p:ext uri="{BB962C8B-B14F-4D97-AF65-F5344CB8AC3E}">
        <p14:creationId xmlns:p14="http://schemas.microsoft.com/office/powerpoint/2010/main" val="4000804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0561873">
            <a:off x="8644698" y="811954"/>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7824192" y="908720"/>
            <a:ext cx="322954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ويستحب [في الكفن]تابع</a:t>
            </a:r>
          </a:p>
        </p:txBody>
      </p:sp>
      <p:sp>
        <p:nvSpPr>
          <p:cNvPr id="5" name="مربع نص 4"/>
          <p:cNvSpPr txBox="1"/>
          <p:nvPr/>
        </p:nvSpPr>
        <p:spPr>
          <a:xfrm>
            <a:off x="2423595" y="1772819"/>
            <a:ext cx="8820421" cy="3323987"/>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وتجمر أي : تبخر بعد رشها بماء ورد أو غيره ليعلق</a:t>
            </a:r>
          </a:p>
          <a:p>
            <a:pPr marL="457200" indent="-457200">
              <a:buFont typeface="Arial" pitchFamily="34" charset="0"/>
              <a:buChar char="•"/>
            </a:pPr>
            <a:r>
              <a:rPr lang="ar-SA" sz="3000" b="1" dirty="0">
                <a:latin typeface="Microsoft Uighur" pitchFamily="2" charset="-78"/>
                <a:cs typeface="Microsoft Uighur" pitchFamily="2" charset="-78"/>
              </a:rPr>
              <a:t>ثم تبسط بعضها فوق بعض أوسعها وأحسنها أعلاها لأن عادة الحي جعل الظاهر</a:t>
            </a:r>
          </a:p>
          <a:p>
            <a:r>
              <a:rPr lang="ar-SA" sz="3000" b="1" dirty="0">
                <a:latin typeface="Microsoft Uighur" pitchFamily="2" charset="-78"/>
                <a:cs typeface="Microsoft Uighur" pitchFamily="2" charset="-78"/>
              </a:rPr>
              <a:t> أفخر ثيابه</a:t>
            </a:r>
          </a:p>
          <a:p>
            <a:pPr marL="457200" indent="-457200">
              <a:buFont typeface="Arial" pitchFamily="34" charset="0"/>
              <a:buChar char="•"/>
            </a:pPr>
            <a:r>
              <a:rPr lang="ar-SA" sz="3000" b="1" dirty="0">
                <a:latin typeface="Microsoft Uighur" pitchFamily="2" charset="-78"/>
                <a:cs typeface="Microsoft Uighur" pitchFamily="2" charset="-78"/>
              </a:rPr>
              <a:t>ويجعل الحنوط وهو : أخلاط من طيب يعد للميت خاصة فيما بينها لا فوق العليا </a:t>
            </a:r>
          </a:p>
          <a:p>
            <a:r>
              <a:rPr lang="ar-SA" sz="3000" b="1" dirty="0">
                <a:latin typeface="Microsoft Uighur" pitchFamily="2" charset="-78"/>
                <a:cs typeface="Microsoft Uighur" pitchFamily="2" charset="-78"/>
              </a:rPr>
              <a:t>لكراهة عمر وابنه وابي هريرة </a:t>
            </a:r>
          </a:p>
          <a:p>
            <a:pPr marL="457200" indent="-457200">
              <a:buFont typeface="Arial" pitchFamily="34" charset="0"/>
              <a:buChar char="•"/>
            </a:pPr>
            <a:r>
              <a:rPr lang="ar-SA" sz="3000" b="1" dirty="0">
                <a:latin typeface="Microsoft Uighur" pitchFamily="2" charset="-78"/>
                <a:cs typeface="Microsoft Uighur" pitchFamily="2" charset="-78"/>
              </a:rPr>
              <a:t>ثم يوضع الميت عليها أي اللفائف مستلقياً لأنه أمكن لإدراجه فيها </a:t>
            </a:r>
          </a:p>
          <a:p>
            <a:pPr marL="457200" indent="-457200">
              <a:buFont typeface="Arial" pitchFamily="34" charset="0"/>
              <a:buChar char="•"/>
            </a:pPr>
            <a:r>
              <a:rPr lang="ar-SA" sz="3000" b="1" dirty="0">
                <a:latin typeface="Microsoft Uighur" pitchFamily="2" charset="-78"/>
                <a:cs typeface="Microsoft Uighur" pitchFamily="2" charset="-78"/>
              </a:rPr>
              <a:t>ويجعل منه أي من الحنوط في قطن بين </a:t>
            </a:r>
            <a:r>
              <a:rPr lang="ar-SA" sz="3000" b="1" dirty="0" err="1">
                <a:latin typeface="Microsoft Uighur" pitchFamily="2" charset="-78"/>
                <a:cs typeface="Microsoft Uighur" pitchFamily="2" charset="-78"/>
              </a:rPr>
              <a:t>إلتيه</a:t>
            </a:r>
            <a:r>
              <a:rPr lang="ar-SA" sz="3000" b="1" dirty="0">
                <a:latin typeface="Microsoft Uighur" pitchFamily="2" charset="-78"/>
                <a:cs typeface="Microsoft Uighur" pitchFamily="2" charset="-78"/>
              </a:rPr>
              <a:t> ليرد ما يخرج عند تحريكه </a:t>
            </a:r>
          </a:p>
        </p:txBody>
      </p:sp>
    </p:spTree>
    <p:extLst>
      <p:ext uri="{BB962C8B-B14F-4D97-AF65-F5344CB8AC3E}">
        <p14:creationId xmlns:p14="http://schemas.microsoft.com/office/powerpoint/2010/main" val="4000804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
            <a:ext cx="12191999" cy="6857999"/>
          </a:xfrm>
          <a:prstGeom prst="rect">
            <a:avLst/>
          </a:prstGeom>
        </p:spPr>
      </p:pic>
      <p:sp>
        <p:nvSpPr>
          <p:cNvPr id="3" name="مستطيل مستدير الزوايا 2"/>
          <p:cNvSpPr/>
          <p:nvPr/>
        </p:nvSpPr>
        <p:spPr>
          <a:xfrm rot="20561873">
            <a:off x="8919544" y="507454"/>
            <a:ext cx="1498991" cy="1433828"/>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8887810" y="493986"/>
            <a:ext cx="1470757" cy="1460771"/>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ويستحب [في الكفن] تابع</a:t>
            </a:r>
          </a:p>
        </p:txBody>
      </p:sp>
      <p:sp>
        <p:nvSpPr>
          <p:cNvPr id="5" name="مربع نص 4"/>
          <p:cNvSpPr txBox="1"/>
          <p:nvPr/>
        </p:nvSpPr>
        <p:spPr>
          <a:xfrm>
            <a:off x="2423592" y="764704"/>
            <a:ext cx="6195220" cy="1477328"/>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ويشد فوقها خرقه مشقوقة الطرف كالتبان وهو السراويل بلا أكمام تجمع إليتيه ومثانته ويجعل الباقي من القطن المحنط على منافذ وجهه </a:t>
            </a:r>
          </a:p>
        </p:txBody>
      </p:sp>
      <p:cxnSp>
        <p:nvCxnSpPr>
          <p:cNvPr id="6" name="رابط مستقيم 5"/>
          <p:cNvCxnSpPr/>
          <p:nvPr/>
        </p:nvCxnSpPr>
        <p:spPr>
          <a:xfrm>
            <a:off x="6106413" y="1988843"/>
            <a:ext cx="14604" cy="85306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5799299" y="1988840"/>
            <a:ext cx="321721"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flipH="1">
            <a:off x="6106416" y="1988840"/>
            <a:ext cx="46227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4971995" y="1677755"/>
            <a:ext cx="751390"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عينيه</a:t>
            </a:r>
          </a:p>
        </p:txBody>
      </p:sp>
      <p:sp>
        <p:nvSpPr>
          <p:cNvPr id="13" name="مربع نص 12"/>
          <p:cNvSpPr txBox="1"/>
          <p:nvPr/>
        </p:nvSpPr>
        <p:spPr>
          <a:xfrm>
            <a:off x="4638563" y="1976543"/>
            <a:ext cx="126727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ومنخريه</a:t>
            </a:r>
          </a:p>
        </p:txBody>
      </p:sp>
      <p:sp>
        <p:nvSpPr>
          <p:cNvPr id="14" name="مربع نص 13"/>
          <p:cNvSpPr txBox="1"/>
          <p:nvPr/>
        </p:nvSpPr>
        <p:spPr>
          <a:xfrm>
            <a:off x="4951715" y="2564904"/>
            <a:ext cx="791950"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وفمه</a:t>
            </a:r>
          </a:p>
        </p:txBody>
      </p:sp>
      <p:sp>
        <p:nvSpPr>
          <p:cNvPr id="16" name="مربع نص 15"/>
          <p:cNvSpPr txBox="1"/>
          <p:nvPr/>
        </p:nvSpPr>
        <p:spPr>
          <a:xfrm>
            <a:off x="4815964" y="2287905"/>
            <a:ext cx="106345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وأذنيه</a:t>
            </a:r>
          </a:p>
        </p:txBody>
      </p:sp>
      <p:sp>
        <p:nvSpPr>
          <p:cNvPr id="19" name="مربع نص 18"/>
          <p:cNvSpPr txBox="1"/>
          <p:nvPr/>
        </p:nvSpPr>
        <p:spPr>
          <a:xfrm>
            <a:off x="4772207" y="2988810"/>
            <a:ext cx="2777375"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وعلى مواضع سجوده  </a:t>
            </a:r>
          </a:p>
        </p:txBody>
      </p:sp>
      <p:cxnSp>
        <p:nvCxnSpPr>
          <p:cNvPr id="20" name="رابط مستقيم 19"/>
          <p:cNvCxnSpPr/>
          <p:nvPr/>
        </p:nvCxnSpPr>
        <p:spPr>
          <a:xfrm flipV="1">
            <a:off x="6156704" y="3624479"/>
            <a:ext cx="3384375" cy="137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flipH="1" flipV="1">
            <a:off x="2700316" y="3624479"/>
            <a:ext cx="3456386" cy="137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a:off x="4451723" y="3604068"/>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a:off x="6164911" y="3624476"/>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a:off x="9536888" y="3604068"/>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a:off x="6160892" y="3364158"/>
            <a:ext cx="0" cy="26032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6" name="مربع نص 25"/>
          <p:cNvSpPr txBox="1"/>
          <p:nvPr/>
        </p:nvSpPr>
        <p:spPr>
          <a:xfrm>
            <a:off x="8459820" y="3997135"/>
            <a:ext cx="204381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ركبتيه </a:t>
            </a:r>
          </a:p>
        </p:txBody>
      </p:sp>
      <p:sp>
        <p:nvSpPr>
          <p:cNvPr id="27" name="مربع نص 26"/>
          <p:cNvSpPr txBox="1"/>
          <p:nvPr/>
        </p:nvSpPr>
        <p:spPr>
          <a:xfrm>
            <a:off x="6468126" y="3992562"/>
            <a:ext cx="2534549"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ويديه</a:t>
            </a:r>
          </a:p>
        </p:txBody>
      </p:sp>
      <p:sp>
        <p:nvSpPr>
          <p:cNvPr id="28" name="مربع نص 27"/>
          <p:cNvSpPr txBox="1"/>
          <p:nvPr/>
        </p:nvSpPr>
        <p:spPr>
          <a:xfrm>
            <a:off x="3286721" y="3992562"/>
            <a:ext cx="2283576"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وأنفه</a:t>
            </a:r>
          </a:p>
        </p:txBody>
      </p:sp>
      <p:cxnSp>
        <p:nvCxnSpPr>
          <p:cNvPr id="29" name="رابط كسهم مستقيم 28"/>
          <p:cNvCxnSpPr/>
          <p:nvPr/>
        </p:nvCxnSpPr>
        <p:spPr>
          <a:xfrm>
            <a:off x="7735401" y="3624476"/>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مربع نص 29"/>
          <p:cNvSpPr txBox="1"/>
          <p:nvPr/>
        </p:nvSpPr>
        <p:spPr>
          <a:xfrm>
            <a:off x="5238352" y="3992562"/>
            <a:ext cx="1987139"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وجبهته</a:t>
            </a:r>
          </a:p>
        </p:txBody>
      </p:sp>
      <p:cxnSp>
        <p:nvCxnSpPr>
          <p:cNvPr id="31" name="رابط كسهم مستقيم 30"/>
          <p:cNvCxnSpPr/>
          <p:nvPr/>
        </p:nvCxnSpPr>
        <p:spPr>
          <a:xfrm>
            <a:off x="2685174" y="3615824"/>
            <a:ext cx="4191"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مربع نص 31"/>
          <p:cNvSpPr txBox="1"/>
          <p:nvPr/>
        </p:nvSpPr>
        <p:spPr>
          <a:xfrm>
            <a:off x="1558528" y="4004318"/>
            <a:ext cx="2283576"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وأطراف قدميه</a:t>
            </a:r>
          </a:p>
        </p:txBody>
      </p:sp>
      <p:cxnSp>
        <p:nvCxnSpPr>
          <p:cNvPr id="36" name="رابط كسهم مستقيم 35"/>
          <p:cNvCxnSpPr/>
          <p:nvPr/>
        </p:nvCxnSpPr>
        <p:spPr>
          <a:xfrm flipH="1">
            <a:off x="5799299" y="2276872"/>
            <a:ext cx="321721"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رابط كسهم مستقيم 36"/>
          <p:cNvCxnSpPr/>
          <p:nvPr/>
        </p:nvCxnSpPr>
        <p:spPr>
          <a:xfrm flipH="1">
            <a:off x="5799299" y="2564904"/>
            <a:ext cx="321721"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رابط كسهم مستقيم 37"/>
          <p:cNvCxnSpPr/>
          <p:nvPr/>
        </p:nvCxnSpPr>
        <p:spPr>
          <a:xfrm flipH="1">
            <a:off x="5799299" y="2841903"/>
            <a:ext cx="321721"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مربع نص 39"/>
          <p:cNvSpPr txBox="1"/>
          <p:nvPr/>
        </p:nvSpPr>
        <p:spPr>
          <a:xfrm>
            <a:off x="8647134" y="4571923"/>
            <a:ext cx="204381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وكذا مغابنه كـ :</a:t>
            </a:r>
          </a:p>
        </p:txBody>
      </p:sp>
      <p:cxnSp>
        <p:nvCxnSpPr>
          <p:cNvPr id="41" name="رابط مستقيم 40"/>
          <p:cNvCxnSpPr/>
          <p:nvPr/>
        </p:nvCxnSpPr>
        <p:spPr>
          <a:xfrm>
            <a:off x="8522744" y="4877951"/>
            <a:ext cx="14604" cy="85306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2" name="رابط كسهم مستقيم 41"/>
          <p:cNvCxnSpPr/>
          <p:nvPr/>
        </p:nvCxnSpPr>
        <p:spPr>
          <a:xfrm flipH="1">
            <a:off x="8215630" y="4880871"/>
            <a:ext cx="321721"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flipH="1">
            <a:off x="8520554" y="4877948"/>
            <a:ext cx="46227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4" name="مربع نص 43"/>
          <p:cNvSpPr txBox="1"/>
          <p:nvPr/>
        </p:nvSpPr>
        <p:spPr>
          <a:xfrm>
            <a:off x="6832545" y="4566863"/>
            <a:ext cx="1413297"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طي ركبتيه</a:t>
            </a:r>
          </a:p>
        </p:txBody>
      </p:sp>
      <p:sp>
        <p:nvSpPr>
          <p:cNvPr id="45" name="مربع نص 44"/>
          <p:cNvSpPr txBox="1"/>
          <p:nvPr/>
        </p:nvSpPr>
        <p:spPr>
          <a:xfrm>
            <a:off x="6535080" y="5027480"/>
            <a:ext cx="2002271"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وتحت إبطيه</a:t>
            </a:r>
          </a:p>
        </p:txBody>
      </p:sp>
      <p:sp>
        <p:nvSpPr>
          <p:cNvPr id="46" name="مربع نص 45"/>
          <p:cNvSpPr txBox="1"/>
          <p:nvPr/>
        </p:nvSpPr>
        <p:spPr>
          <a:xfrm>
            <a:off x="7368046" y="5454012"/>
            <a:ext cx="791950"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وسرته</a:t>
            </a:r>
          </a:p>
        </p:txBody>
      </p:sp>
      <p:cxnSp>
        <p:nvCxnSpPr>
          <p:cNvPr id="49" name="رابط كسهم مستقيم 48"/>
          <p:cNvCxnSpPr/>
          <p:nvPr/>
        </p:nvCxnSpPr>
        <p:spPr>
          <a:xfrm flipH="1">
            <a:off x="8215630" y="5304479"/>
            <a:ext cx="321721"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رابط كسهم مستقيم 50"/>
          <p:cNvCxnSpPr/>
          <p:nvPr/>
        </p:nvCxnSpPr>
        <p:spPr>
          <a:xfrm flipH="1">
            <a:off x="8215630" y="5731011"/>
            <a:ext cx="321721"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مربع نص 51"/>
          <p:cNvSpPr txBox="1"/>
          <p:nvPr/>
        </p:nvSpPr>
        <p:spPr>
          <a:xfrm>
            <a:off x="3344421" y="5877272"/>
            <a:ext cx="5491687"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 لأن ابن عمر كان يتبع مغابن الميت ومرافقه بالمسك</a:t>
            </a:r>
          </a:p>
        </p:txBody>
      </p:sp>
      <p:sp>
        <p:nvSpPr>
          <p:cNvPr id="47" name="مستطيل مستدير الزوايا 46"/>
          <p:cNvSpPr/>
          <p:nvPr/>
        </p:nvSpPr>
        <p:spPr>
          <a:xfrm>
            <a:off x="1791628" y="2394055"/>
            <a:ext cx="3024336" cy="895696"/>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  لأن في جعلها على المنافذ منعاً من دخول الهوام</a:t>
            </a:r>
            <a:endParaRPr lang="ar-SA" sz="2800" b="1" dirty="0">
              <a:solidFill>
                <a:schemeClr val="tx1"/>
              </a:solidFill>
              <a:latin typeface="Microsoft Uighur" pitchFamily="2" charset="-78"/>
              <a:cs typeface="Microsoft Uighur" pitchFamily="2" charset="-78"/>
            </a:endParaRPr>
          </a:p>
        </p:txBody>
      </p:sp>
      <p:pic>
        <p:nvPicPr>
          <p:cNvPr id="48" name="صورة 47">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4434276" y="2409164"/>
            <a:ext cx="272582" cy="328993"/>
          </a:xfrm>
          <a:prstGeom prst="rect">
            <a:avLst/>
          </a:prstGeom>
        </p:spPr>
      </p:pic>
    </p:spTree>
    <p:extLst>
      <p:ext uri="{BB962C8B-B14F-4D97-AF65-F5344CB8AC3E}">
        <p14:creationId xmlns:p14="http://schemas.microsoft.com/office/powerpoint/2010/main" val="4000804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3503712" y="764704"/>
            <a:ext cx="5040560"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وإن طيب الميت كله فحسن</a:t>
            </a:r>
          </a:p>
        </p:txBody>
      </p:sp>
      <p:cxnSp>
        <p:nvCxnSpPr>
          <p:cNvPr id="4" name="رابط مستقيم 3"/>
          <p:cNvCxnSpPr>
            <a:stCxn id="3" idx="3"/>
          </p:cNvCxnSpPr>
          <p:nvPr/>
        </p:nvCxnSpPr>
        <p:spPr>
          <a:xfrm>
            <a:off x="8544272" y="1016732"/>
            <a:ext cx="57606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a:stCxn id="3" idx="1"/>
          </p:cNvCxnSpPr>
          <p:nvPr/>
        </p:nvCxnSpPr>
        <p:spPr>
          <a:xfrm flipH="1">
            <a:off x="3143672" y="1016732"/>
            <a:ext cx="36004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3143672"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9120336"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7824192" y="1495817"/>
            <a:ext cx="2304256"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لأن أنساً طلبي بالمسك</a:t>
            </a:r>
          </a:p>
        </p:txBody>
      </p:sp>
      <p:sp>
        <p:nvSpPr>
          <p:cNvPr id="9" name="مربع نص 8"/>
          <p:cNvSpPr txBox="1"/>
          <p:nvPr/>
        </p:nvSpPr>
        <p:spPr>
          <a:xfrm>
            <a:off x="1883532" y="1520788"/>
            <a:ext cx="288032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وطلى ابن عمر ميتاً بالمسك</a:t>
            </a:r>
          </a:p>
        </p:txBody>
      </p:sp>
      <p:sp>
        <p:nvSpPr>
          <p:cNvPr id="12" name="مستطيل مستدير الزوايا 11"/>
          <p:cNvSpPr/>
          <p:nvPr/>
        </p:nvSpPr>
        <p:spPr>
          <a:xfrm>
            <a:off x="4190284" y="2243592"/>
            <a:ext cx="3960440"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كره [في تطيب الميت]</a:t>
            </a:r>
          </a:p>
        </p:txBody>
      </p:sp>
      <p:cxnSp>
        <p:nvCxnSpPr>
          <p:cNvPr id="14" name="رابط مستقيم 13"/>
          <p:cNvCxnSpPr>
            <a:stCxn id="12" idx="3"/>
          </p:cNvCxnSpPr>
          <p:nvPr/>
        </p:nvCxnSpPr>
        <p:spPr>
          <a:xfrm>
            <a:off x="8150724" y="2495620"/>
            <a:ext cx="100811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a:stCxn id="12" idx="1"/>
          </p:cNvCxnSpPr>
          <p:nvPr/>
        </p:nvCxnSpPr>
        <p:spPr>
          <a:xfrm flipH="1">
            <a:off x="3182172" y="2495620"/>
            <a:ext cx="100811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3182172" y="2495620"/>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9158836" y="2495620"/>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8438756" y="2959699"/>
            <a:ext cx="144016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داخل عينيه</a:t>
            </a:r>
          </a:p>
        </p:txBody>
      </p:sp>
      <p:sp>
        <p:nvSpPr>
          <p:cNvPr id="19" name="مربع نص 18"/>
          <p:cNvSpPr txBox="1"/>
          <p:nvPr/>
        </p:nvSpPr>
        <p:spPr>
          <a:xfrm>
            <a:off x="2102052" y="3020874"/>
            <a:ext cx="2455428"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وطليه بما يمسكه كصبر مالم ينقل </a:t>
            </a:r>
          </a:p>
        </p:txBody>
      </p:sp>
      <p:sp>
        <p:nvSpPr>
          <p:cNvPr id="20" name="مربع نص 19"/>
          <p:cNvSpPr txBox="1"/>
          <p:nvPr/>
        </p:nvSpPr>
        <p:spPr>
          <a:xfrm>
            <a:off x="4821802" y="3020871"/>
            <a:ext cx="277440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وأن يطيب بورس وزعفران</a:t>
            </a:r>
          </a:p>
        </p:txBody>
      </p:sp>
      <p:cxnSp>
        <p:nvCxnSpPr>
          <p:cNvPr id="31" name="رابط كسهم مستقيم 30"/>
          <p:cNvCxnSpPr>
            <a:stCxn id="12" idx="2"/>
          </p:cNvCxnSpPr>
          <p:nvPr/>
        </p:nvCxnSpPr>
        <p:spPr>
          <a:xfrm>
            <a:off x="6170504" y="2747648"/>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مستطيل مستدير الزوايا 31"/>
          <p:cNvSpPr/>
          <p:nvPr/>
        </p:nvSpPr>
        <p:spPr>
          <a:xfrm rot="20561873">
            <a:off x="7885469" y="3838143"/>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مستطيل مستدير الزوايا 32"/>
          <p:cNvSpPr/>
          <p:nvPr/>
        </p:nvSpPr>
        <p:spPr>
          <a:xfrm>
            <a:off x="7104112" y="3934909"/>
            <a:ext cx="334296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ويستحب [في الكفن]تابع</a:t>
            </a:r>
          </a:p>
        </p:txBody>
      </p:sp>
      <p:sp>
        <p:nvSpPr>
          <p:cNvPr id="34" name="مربع نص 33"/>
          <p:cNvSpPr txBox="1"/>
          <p:nvPr/>
        </p:nvSpPr>
        <p:spPr>
          <a:xfrm>
            <a:off x="1626660" y="4816722"/>
            <a:ext cx="8820421" cy="1015663"/>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ثم يرد طرف اللفافة العليا من الجانب الأيسر على شقة الأيمن ويرد طرفها الآخر فوقه </a:t>
            </a:r>
          </a:p>
          <a:p>
            <a:r>
              <a:rPr lang="ar-SA" sz="3000" b="1" dirty="0">
                <a:latin typeface="Microsoft Uighur" pitchFamily="2" charset="-78"/>
                <a:cs typeface="Microsoft Uighur" pitchFamily="2" charset="-78"/>
              </a:rPr>
              <a:t>أي : فوق الطرف الأيمن , ثم يفعل بالثانية والثالثة كذلك أي كالأولى  </a:t>
            </a:r>
          </a:p>
        </p:txBody>
      </p:sp>
    </p:spTree>
    <p:extLst>
      <p:ext uri="{BB962C8B-B14F-4D97-AF65-F5344CB8AC3E}">
        <p14:creationId xmlns:p14="http://schemas.microsoft.com/office/powerpoint/2010/main" val="1094500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0561873">
            <a:off x="7837312" y="595932"/>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7055955" y="692698"/>
            <a:ext cx="334296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ويستحب [في الكفن]تابع</a:t>
            </a:r>
          </a:p>
        </p:txBody>
      </p:sp>
      <p:sp>
        <p:nvSpPr>
          <p:cNvPr id="5" name="مربع نص 4"/>
          <p:cNvSpPr txBox="1"/>
          <p:nvPr/>
        </p:nvSpPr>
        <p:spPr>
          <a:xfrm>
            <a:off x="1626660" y="1556794"/>
            <a:ext cx="8820421" cy="1938992"/>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ويجعل أكثر الفاضل من كفنه عند رأسه لشرفه ويعيد الفاضل على وجهه ورجليه بعد جمعه ليصير الكفن كالكيس فلا ينتشر </a:t>
            </a:r>
          </a:p>
          <a:p>
            <a:pPr marL="457200" indent="-457200">
              <a:buFont typeface="Arial" pitchFamily="34" charset="0"/>
              <a:buChar char="•"/>
            </a:pPr>
            <a:r>
              <a:rPr lang="ar-SA" sz="3000" b="1" dirty="0">
                <a:latin typeface="Microsoft Uighur" pitchFamily="2" charset="-78"/>
                <a:cs typeface="Microsoft Uighur" pitchFamily="2" charset="-78"/>
              </a:rPr>
              <a:t>ثم يعقدها لئلا تنتشر </a:t>
            </a:r>
          </a:p>
          <a:p>
            <a:pPr marL="457200" indent="-457200">
              <a:buFont typeface="Arial" pitchFamily="34" charset="0"/>
              <a:buChar char="•"/>
            </a:pPr>
            <a:r>
              <a:rPr lang="ar-SA" sz="3000" b="1" dirty="0">
                <a:latin typeface="Microsoft Uighur" pitchFamily="2" charset="-78"/>
                <a:cs typeface="Microsoft Uighur" pitchFamily="2" charset="-78"/>
              </a:rPr>
              <a:t>وتحل في القبر </a:t>
            </a:r>
          </a:p>
        </p:txBody>
      </p:sp>
      <p:sp>
        <p:nvSpPr>
          <p:cNvPr id="6" name="مستطيل مستدير الزوايا 5"/>
          <p:cNvSpPr/>
          <p:nvPr/>
        </p:nvSpPr>
        <p:spPr>
          <a:xfrm>
            <a:off x="2246695" y="3645024"/>
            <a:ext cx="7505203" cy="509278"/>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لقول ابن مسعود «إذا أدخلتم الميت القبر فحلوا العقد»</a:t>
            </a:r>
          </a:p>
        </p:txBody>
      </p:sp>
      <p:sp>
        <p:nvSpPr>
          <p:cNvPr id="7" name="مستطيل مستدير الزوايا 6"/>
          <p:cNvSpPr/>
          <p:nvPr/>
        </p:nvSpPr>
        <p:spPr>
          <a:xfrm rot="20561873">
            <a:off x="8461079" y="4628381"/>
            <a:ext cx="1876564" cy="697593"/>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مستدير الزوايا 7"/>
          <p:cNvSpPr/>
          <p:nvPr/>
        </p:nvSpPr>
        <p:spPr>
          <a:xfrm>
            <a:off x="8399800" y="4725147"/>
            <a:ext cx="199912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وكره</a:t>
            </a:r>
          </a:p>
        </p:txBody>
      </p:sp>
      <p:sp>
        <p:nvSpPr>
          <p:cNvPr id="9" name="مربع نص 8"/>
          <p:cNvSpPr txBox="1"/>
          <p:nvPr/>
        </p:nvSpPr>
        <p:spPr>
          <a:xfrm>
            <a:off x="-438760" y="4700176"/>
            <a:ext cx="8820421"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تخريق اللفائف لأنه إفساد لها</a:t>
            </a:r>
          </a:p>
        </p:txBody>
      </p:sp>
    </p:spTree>
    <p:extLst>
      <p:ext uri="{BB962C8B-B14F-4D97-AF65-F5344CB8AC3E}">
        <p14:creationId xmlns:p14="http://schemas.microsoft.com/office/powerpoint/2010/main" val="1094500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4727848" y="1520788"/>
            <a:ext cx="320645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وجاز إن كفن في</a:t>
            </a:r>
          </a:p>
        </p:txBody>
      </p:sp>
      <p:cxnSp>
        <p:nvCxnSpPr>
          <p:cNvPr id="5" name="رابط مستقيم 4"/>
          <p:cNvCxnSpPr>
            <a:stCxn id="3" idx="3"/>
          </p:cNvCxnSpPr>
          <p:nvPr/>
        </p:nvCxnSpPr>
        <p:spPr>
          <a:xfrm>
            <a:off x="7934300" y="1772816"/>
            <a:ext cx="11860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a:stCxn id="3" idx="1"/>
          </p:cNvCxnSpPr>
          <p:nvPr/>
        </p:nvCxnSpPr>
        <p:spPr>
          <a:xfrm flipH="1">
            <a:off x="3143672" y="1772816"/>
            <a:ext cx="158417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3143672" y="1772816"/>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9120336" y="1772816"/>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8492520" y="2204864"/>
            <a:ext cx="100811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قميص</a:t>
            </a:r>
          </a:p>
        </p:txBody>
      </p:sp>
      <p:sp>
        <p:nvSpPr>
          <p:cNvPr id="10" name="مربع نص 9"/>
          <p:cNvSpPr txBox="1"/>
          <p:nvPr/>
        </p:nvSpPr>
        <p:spPr>
          <a:xfrm>
            <a:off x="1915958" y="2298067"/>
            <a:ext cx="245542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ولفافة</a:t>
            </a:r>
          </a:p>
        </p:txBody>
      </p:sp>
      <p:sp>
        <p:nvSpPr>
          <p:cNvPr id="11" name="مربع نص 10"/>
          <p:cNvSpPr txBox="1"/>
          <p:nvPr/>
        </p:nvSpPr>
        <p:spPr>
          <a:xfrm>
            <a:off x="5284862" y="2315781"/>
            <a:ext cx="209242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مؤزر</a:t>
            </a:r>
          </a:p>
        </p:txBody>
      </p:sp>
      <p:cxnSp>
        <p:nvCxnSpPr>
          <p:cNvPr id="19" name="رابط كسهم مستقيم 18"/>
          <p:cNvCxnSpPr>
            <a:stCxn id="3" idx="2"/>
          </p:cNvCxnSpPr>
          <p:nvPr/>
        </p:nvCxnSpPr>
        <p:spPr>
          <a:xfrm>
            <a:off x="6331074" y="2024844"/>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مستطيل مستدير الزوايا 19"/>
          <p:cNvSpPr/>
          <p:nvPr/>
        </p:nvSpPr>
        <p:spPr>
          <a:xfrm>
            <a:off x="2221008" y="3573016"/>
            <a:ext cx="7737740" cy="1805422"/>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ctr">
              <a:buFontTx/>
              <a:buChar char="-"/>
            </a:pPr>
            <a:r>
              <a:rPr lang="ar-SA" sz="2800" b="1" dirty="0">
                <a:solidFill>
                  <a:schemeClr val="tx1"/>
                </a:solidFill>
                <a:cs typeface="Akhbar MT" pitchFamily="2" charset="-78"/>
              </a:rPr>
              <a:t>لأنه </a:t>
            </a:r>
            <a:r>
              <a:rPr lang="ar-SA" sz="2800" b="1" dirty="0">
                <a:solidFill>
                  <a:schemeClr val="tx1"/>
                </a:solidFill>
                <a:cs typeface="Akhbar MT" pitchFamily="2" charset="-78"/>
                <a:sym typeface="AGA Arabesque"/>
              </a:rPr>
              <a:t> «ألبس عبد الله بن أبي قميصه لما مات»</a:t>
            </a:r>
          </a:p>
          <a:p>
            <a:pPr marL="457200" indent="-457200" algn="ctr">
              <a:buFontTx/>
              <a:buChar char="-"/>
            </a:pPr>
            <a:r>
              <a:rPr lang="ar-SA" sz="2800" b="1" dirty="0">
                <a:solidFill>
                  <a:schemeClr val="tx1"/>
                </a:solidFill>
                <a:cs typeface="Akhbar MT" pitchFamily="2" charset="-78"/>
                <a:sym typeface="AGA Arabesque"/>
              </a:rPr>
              <a:t>وعن عمرو بن العاص «أن الميت يؤزر ويقمص ويلف بالثالثة» </a:t>
            </a:r>
          </a:p>
          <a:p>
            <a:pPr algn="ctr"/>
            <a:r>
              <a:rPr lang="ar-SA" sz="2800" b="1" dirty="0">
                <a:solidFill>
                  <a:schemeClr val="tx1"/>
                </a:solidFill>
                <a:cs typeface="Akhbar MT" pitchFamily="2" charset="-78"/>
                <a:sym typeface="AGA Arabesque"/>
              </a:rPr>
              <a:t>وهذا عادة الحي ويكون القميص بكمين و </a:t>
            </a:r>
            <a:r>
              <a:rPr lang="ar-SA" sz="2800" b="1" dirty="0" err="1">
                <a:solidFill>
                  <a:schemeClr val="tx1"/>
                </a:solidFill>
                <a:cs typeface="Akhbar MT" pitchFamily="2" charset="-78"/>
                <a:sym typeface="AGA Arabesque"/>
              </a:rPr>
              <a:t>دخاريص</a:t>
            </a:r>
            <a:r>
              <a:rPr lang="ar-SA" sz="2800" b="1" dirty="0">
                <a:solidFill>
                  <a:schemeClr val="tx1"/>
                </a:solidFill>
                <a:cs typeface="Akhbar MT" pitchFamily="2" charset="-78"/>
                <a:sym typeface="AGA Arabesque"/>
              </a:rPr>
              <a:t> [وهي] دخلات يجعلن في جوانب الحكم لا بزر</a:t>
            </a:r>
            <a:endParaRPr lang="ar-SA" sz="2800" b="1" dirty="0">
              <a:solidFill>
                <a:schemeClr val="tx1"/>
              </a:solidFill>
              <a:cs typeface="Akhbar MT" pitchFamily="2" charset="-78"/>
            </a:endParaRPr>
          </a:p>
        </p:txBody>
      </p:sp>
    </p:spTree>
    <p:extLst>
      <p:ext uri="{BB962C8B-B14F-4D97-AF65-F5344CB8AC3E}">
        <p14:creationId xmlns:p14="http://schemas.microsoft.com/office/powerpoint/2010/main" val="3097163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2546777" y="620688"/>
            <a:ext cx="7560840"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وتكفن المرأة والخنثى ندباً في خمسة أثواب بيض من قطن </a:t>
            </a:r>
          </a:p>
        </p:txBody>
      </p:sp>
      <p:cxnSp>
        <p:nvCxnSpPr>
          <p:cNvPr id="4" name="رابط كسهم مستقيم 3"/>
          <p:cNvCxnSpPr/>
          <p:nvPr/>
        </p:nvCxnSpPr>
        <p:spPr>
          <a:xfrm>
            <a:off x="2546777" y="1058585"/>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a:off x="10092908" y="1058585"/>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a:off x="9840880" y="1543224"/>
            <a:ext cx="504056"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إزار </a:t>
            </a:r>
          </a:p>
        </p:txBody>
      </p:sp>
      <p:cxnSp>
        <p:nvCxnSpPr>
          <p:cNvPr id="7" name="رابط كسهم مستقيم 6"/>
          <p:cNvCxnSpPr/>
          <p:nvPr/>
        </p:nvCxnSpPr>
        <p:spPr>
          <a:xfrm>
            <a:off x="8277535" y="1130593"/>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5109183" y="1117389"/>
            <a:ext cx="0" cy="44525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7714140" y="1536631"/>
            <a:ext cx="914958"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وخمار</a:t>
            </a:r>
          </a:p>
        </p:txBody>
      </p:sp>
      <p:sp>
        <p:nvSpPr>
          <p:cNvPr id="10" name="مربع نص 9"/>
          <p:cNvSpPr txBox="1"/>
          <p:nvPr/>
        </p:nvSpPr>
        <p:spPr>
          <a:xfrm>
            <a:off x="4328550" y="1543224"/>
            <a:ext cx="1116124"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وقميص</a:t>
            </a:r>
          </a:p>
        </p:txBody>
      </p:sp>
      <p:sp>
        <p:nvSpPr>
          <p:cNvPr id="11" name="مربع نص 10"/>
          <p:cNvSpPr txBox="1"/>
          <p:nvPr/>
        </p:nvSpPr>
        <p:spPr>
          <a:xfrm>
            <a:off x="1607612" y="1607310"/>
            <a:ext cx="1374274"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ولفافتين</a:t>
            </a:r>
          </a:p>
        </p:txBody>
      </p:sp>
      <p:sp>
        <p:nvSpPr>
          <p:cNvPr id="21" name="مستطيل مستدير الزوايا 20"/>
          <p:cNvSpPr/>
          <p:nvPr/>
        </p:nvSpPr>
        <p:spPr>
          <a:xfrm>
            <a:off x="2602417" y="2348880"/>
            <a:ext cx="7505203" cy="864096"/>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لما روى أحمد وأبو داود وفيه ضعف عن ليلى الثقفية قالت «كنت فيمن غسل أم كلثوم بنت رسول الله </a:t>
            </a:r>
            <a:r>
              <a:rPr lang="ar-SA" sz="2800" b="1" dirty="0">
                <a:solidFill>
                  <a:schemeClr val="tx1"/>
                </a:solidFill>
                <a:cs typeface="Akhbar MT" pitchFamily="2" charset="-78"/>
                <a:sym typeface="AGA Arabesque"/>
              </a:rPr>
              <a:t></a:t>
            </a:r>
            <a:endParaRPr lang="ar-SA" sz="2800" b="1" dirty="0">
              <a:solidFill>
                <a:schemeClr val="tx1"/>
              </a:solidFill>
              <a:cs typeface="Akhbar MT" pitchFamily="2" charset="-78"/>
            </a:endParaRPr>
          </a:p>
        </p:txBody>
      </p:sp>
      <p:cxnSp>
        <p:nvCxnSpPr>
          <p:cNvPr id="23" name="رابط مستقيم 22"/>
          <p:cNvCxnSpPr>
            <a:stCxn id="21" idx="3"/>
          </p:cNvCxnSpPr>
          <p:nvPr/>
        </p:nvCxnSpPr>
        <p:spPr>
          <a:xfrm flipH="1">
            <a:off x="10092911" y="2780931"/>
            <a:ext cx="14709" cy="144771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6" name="مربع نص 25"/>
          <p:cNvSpPr txBox="1"/>
          <p:nvPr/>
        </p:nvSpPr>
        <p:spPr>
          <a:xfrm>
            <a:off x="2546777" y="3212979"/>
            <a:ext cx="7560840" cy="1015663"/>
          </a:xfrm>
          <a:prstGeom prst="rect">
            <a:avLst/>
          </a:prstGeom>
          <a:noFill/>
        </p:spPr>
        <p:txBody>
          <a:bodyPr wrap="square" rtlCol="1">
            <a:spAutoFit/>
          </a:bodyPr>
          <a:lstStyle/>
          <a:p>
            <a:pPr marL="457200" indent="-457200" algn="ctr">
              <a:buFont typeface="Arial" pitchFamily="34" charset="0"/>
              <a:buChar char="•"/>
            </a:pPr>
            <a:r>
              <a:rPr lang="ar-SA" sz="3000" b="1" dirty="0">
                <a:latin typeface="Microsoft Uighur" pitchFamily="2" charset="-78"/>
                <a:cs typeface="Microsoft Uighur" pitchFamily="2" charset="-78"/>
              </a:rPr>
              <a:t>فكان أول ما أعطانا الحقاء  , ثم الدرع  , ثم الخمار</a:t>
            </a:r>
          </a:p>
          <a:p>
            <a:pPr algn="ctr"/>
            <a:r>
              <a:rPr lang="ar-SA" sz="3000" b="1" dirty="0">
                <a:latin typeface="Microsoft Uighur" pitchFamily="2" charset="-78"/>
                <a:cs typeface="Microsoft Uighur" pitchFamily="2" charset="-78"/>
              </a:rPr>
              <a:t>ثم الملحفة  , ثم أدرجت بعد ذلك في الثوب الآخر </a:t>
            </a:r>
          </a:p>
        </p:txBody>
      </p:sp>
      <p:cxnSp>
        <p:nvCxnSpPr>
          <p:cNvPr id="35" name="رابط مستقيم 34"/>
          <p:cNvCxnSpPr/>
          <p:nvPr/>
        </p:nvCxnSpPr>
        <p:spPr>
          <a:xfrm flipH="1">
            <a:off x="6096003" y="4228639"/>
            <a:ext cx="4011617"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6" name="مستطيل مستدير الزوايا 35"/>
          <p:cNvSpPr/>
          <p:nvPr/>
        </p:nvSpPr>
        <p:spPr>
          <a:xfrm>
            <a:off x="3266857" y="4365105"/>
            <a:ext cx="6120680" cy="516252"/>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قال أحمد «الحقاء هي : الإزار, والدرع :هو القميص»</a:t>
            </a:r>
          </a:p>
        </p:txBody>
      </p:sp>
      <p:cxnSp>
        <p:nvCxnSpPr>
          <p:cNvPr id="38" name="رابط كسهم مستقيم 37"/>
          <p:cNvCxnSpPr/>
          <p:nvPr/>
        </p:nvCxnSpPr>
        <p:spPr>
          <a:xfrm>
            <a:off x="3266857" y="4709207"/>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رابط كسهم مستقيم 38"/>
          <p:cNvCxnSpPr/>
          <p:nvPr/>
        </p:nvCxnSpPr>
        <p:spPr>
          <a:xfrm>
            <a:off x="9387537" y="4777043"/>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مربع نص 39"/>
          <p:cNvSpPr txBox="1"/>
          <p:nvPr/>
        </p:nvSpPr>
        <p:spPr>
          <a:xfrm>
            <a:off x="8629098" y="5192378"/>
            <a:ext cx="146381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فتؤزر بالمئزر</a:t>
            </a:r>
          </a:p>
        </p:txBody>
      </p:sp>
      <p:cxnSp>
        <p:nvCxnSpPr>
          <p:cNvPr id="41" name="رابط كسهم مستقيم 40"/>
          <p:cNvCxnSpPr/>
          <p:nvPr/>
        </p:nvCxnSpPr>
        <p:spPr>
          <a:xfrm>
            <a:off x="7679673" y="4881357"/>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رابط كسهم مستقيم 41"/>
          <p:cNvCxnSpPr/>
          <p:nvPr/>
        </p:nvCxnSpPr>
        <p:spPr>
          <a:xfrm>
            <a:off x="5461597" y="4881360"/>
            <a:ext cx="0" cy="44525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مربع نص 42"/>
          <p:cNvSpPr txBox="1"/>
          <p:nvPr/>
        </p:nvSpPr>
        <p:spPr>
          <a:xfrm>
            <a:off x="6681186" y="5238906"/>
            <a:ext cx="194791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ثم تلبس القميص</a:t>
            </a:r>
          </a:p>
        </p:txBody>
      </p:sp>
      <p:sp>
        <p:nvSpPr>
          <p:cNvPr id="44" name="مربع نص 43"/>
          <p:cNvSpPr txBox="1"/>
          <p:nvPr/>
        </p:nvSpPr>
        <p:spPr>
          <a:xfrm>
            <a:off x="4852902" y="5233630"/>
            <a:ext cx="1116124"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ثم تخمر</a:t>
            </a:r>
          </a:p>
        </p:txBody>
      </p:sp>
      <p:sp>
        <p:nvSpPr>
          <p:cNvPr id="45" name="مربع نص 44"/>
          <p:cNvSpPr txBox="1"/>
          <p:nvPr/>
        </p:nvSpPr>
        <p:spPr>
          <a:xfrm>
            <a:off x="2135562" y="5181437"/>
            <a:ext cx="1905383"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ثم تلف باللفافتين</a:t>
            </a:r>
          </a:p>
        </p:txBody>
      </p:sp>
    </p:spTree>
    <p:extLst>
      <p:ext uri="{BB962C8B-B14F-4D97-AF65-F5344CB8AC3E}">
        <p14:creationId xmlns:p14="http://schemas.microsoft.com/office/powerpoint/2010/main" val="309716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10" name="مستطيل مستدير الزوايا 9"/>
          <p:cNvSpPr/>
          <p:nvPr/>
        </p:nvSpPr>
        <p:spPr>
          <a:xfrm>
            <a:off x="8773665" y="1496667"/>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سُنًّ :</a:t>
            </a:r>
          </a:p>
        </p:txBody>
      </p:sp>
      <p:sp>
        <p:nvSpPr>
          <p:cNvPr id="12" name="مربع نص 11"/>
          <p:cNvSpPr txBox="1"/>
          <p:nvPr/>
        </p:nvSpPr>
        <p:spPr>
          <a:xfrm>
            <a:off x="1885830" y="1587887"/>
            <a:ext cx="6643560" cy="1384995"/>
          </a:xfrm>
          <a:prstGeom prst="rect">
            <a:avLst/>
          </a:prstGeom>
          <a:noFill/>
          <a:ln>
            <a:solidFill>
              <a:schemeClr val="bg2">
                <a:lumMod val="10000"/>
              </a:schemeClr>
            </a:solidFill>
          </a:ln>
        </p:spPr>
        <p:txBody>
          <a:bodyPr wrap="square" rtlCol="1">
            <a:spAutoFit/>
          </a:bodyPr>
          <a:lstStyle/>
          <a:p>
            <a:r>
              <a:rPr lang="ar-SA" sz="2800" b="1" dirty="0">
                <a:latin typeface="Microsoft Uighur" pitchFamily="2" charset="-78"/>
                <a:cs typeface="Microsoft Uighur" pitchFamily="2" charset="-78"/>
              </a:rPr>
              <a:t>عيادة المريض والسؤال عن حاله للأخبار , ويغب بها وتكون بكرة أو عشياً ويأخذ بيده ويقول «لا بأس طهور إن شاء الله تعالى» </a:t>
            </a:r>
          </a:p>
          <a:p>
            <a:r>
              <a:rPr lang="ar-SA" sz="2800" b="1" dirty="0">
                <a:latin typeface="Microsoft Uighur" pitchFamily="2" charset="-78"/>
                <a:cs typeface="Microsoft Uighur" pitchFamily="2" charset="-78"/>
              </a:rPr>
              <a:t>وينفس له في أجله فإن ذلك لا يرد شيئاً , ويدعو له بما ورد</a:t>
            </a:r>
          </a:p>
        </p:txBody>
      </p:sp>
      <p:cxnSp>
        <p:nvCxnSpPr>
          <p:cNvPr id="14" name="رابط مستقيم 13"/>
          <p:cNvCxnSpPr/>
          <p:nvPr/>
        </p:nvCxnSpPr>
        <p:spPr>
          <a:xfrm flipH="1">
            <a:off x="10078193" y="1796582"/>
            <a:ext cx="333870"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V="1">
            <a:off x="10422736" y="1196752"/>
            <a:ext cx="0" cy="59983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flipH="1">
            <a:off x="4367808" y="1196752"/>
            <a:ext cx="604867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4367808" y="1196755"/>
            <a:ext cx="0" cy="335565"/>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1885830" y="3299757"/>
            <a:ext cx="6643560" cy="2246769"/>
          </a:xfrm>
          <a:prstGeom prst="rect">
            <a:avLst/>
          </a:prstGeom>
          <a:noFill/>
          <a:ln>
            <a:solidFill>
              <a:schemeClr val="bg2">
                <a:lumMod val="10000"/>
              </a:schemeClr>
            </a:solidFill>
          </a:ln>
        </p:spPr>
        <p:txBody>
          <a:bodyPr wrap="square" rtlCol="1">
            <a:spAutoFit/>
          </a:bodyPr>
          <a:lstStyle/>
          <a:p>
            <a:r>
              <a:rPr lang="ar-SA" sz="2800" b="1" dirty="0">
                <a:latin typeface="Microsoft Uighur" pitchFamily="2" charset="-78"/>
                <a:cs typeface="Microsoft Uighur" pitchFamily="2" charset="-78"/>
              </a:rPr>
              <a:t>تذكيره [الميت] </a:t>
            </a:r>
          </a:p>
          <a:p>
            <a:r>
              <a:rPr lang="ar-SA" sz="2800" b="1" dirty="0">
                <a:latin typeface="Microsoft Uighur" pitchFamily="2" charset="-78"/>
                <a:cs typeface="Microsoft Uighur" pitchFamily="2" charset="-78"/>
              </a:rPr>
              <a:t>1- التوبة لأنها واجبة على كل حال وهو أحوج إليها من غيره </a:t>
            </a:r>
          </a:p>
          <a:p>
            <a:r>
              <a:rPr lang="ar-SA" sz="2800" b="1" dirty="0">
                <a:latin typeface="Microsoft Uighur" pitchFamily="2" charset="-78"/>
                <a:cs typeface="Microsoft Uighur" pitchFamily="2" charset="-78"/>
              </a:rPr>
              <a:t>2- الوصية لقوله صلى الله عليه وسلم «ما حق امرئ مسلم له شيء يوصي به يبيت ليلتين</a:t>
            </a:r>
          </a:p>
          <a:p>
            <a:r>
              <a:rPr lang="ar-SA" sz="2800" b="1" dirty="0">
                <a:latin typeface="Microsoft Uighur" pitchFamily="2" charset="-78"/>
                <a:cs typeface="Microsoft Uighur" pitchFamily="2" charset="-78"/>
              </a:rPr>
              <a:t> إلا ووصيته مكتوبة عنده»</a:t>
            </a:r>
          </a:p>
        </p:txBody>
      </p:sp>
      <p:cxnSp>
        <p:nvCxnSpPr>
          <p:cNvPr id="19" name="رابط مستقيم 18"/>
          <p:cNvCxnSpPr/>
          <p:nvPr/>
        </p:nvCxnSpPr>
        <p:spPr>
          <a:xfrm>
            <a:off x="10422736" y="1796585"/>
            <a:ext cx="0" cy="25662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a:off x="8961441" y="4362807"/>
            <a:ext cx="1450625" cy="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283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5292477" y="681003"/>
            <a:ext cx="1512168"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ويكفن</a:t>
            </a:r>
          </a:p>
        </p:txBody>
      </p:sp>
      <p:cxnSp>
        <p:nvCxnSpPr>
          <p:cNvPr id="4" name="رابط مستقيم 3"/>
          <p:cNvCxnSpPr>
            <a:stCxn id="3" idx="3"/>
          </p:cNvCxnSpPr>
          <p:nvPr/>
        </p:nvCxnSpPr>
        <p:spPr>
          <a:xfrm>
            <a:off x="6804645" y="933031"/>
            <a:ext cx="230425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a:stCxn id="3" idx="1"/>
          </p:cNvCxnSpPr>
          <p:nvPr/>
        </p:nvCxnSpPr>
        <p:spPr>
          <a:xfrm flipH="1">
            <a:off x="3132237" y="933031"/>
            <a:ext cx="216024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3132237" y="933031"/>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9108901" y="933031"/>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5428461" y="1462871"/>
            <a:ext cx="4988808"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صبي في ثوب ويباح في ثلاثة ما لم يرثه غير مكلف  </a:t>
            </a:r>
          </a:p>
        </p:txBody>
      </p:sp>
      <p:sp>
        <p:nvSpPr>
          <p:cNvPr id="9" name="مربع نص 8"/>
          <p:cNvSpPr txBox="1"/>
          <p:nvPr/>
        </p:nvSpPr>
        <p:spPr>
          <a:xfrm>
            <a:off x="1904523" y="1458282"/>
            <a:ext cx="2811890"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وصغيرة في قميص ولفافتين</a:t>
            </a:r>
          </a:p>
        </p:txBody>
      </p:sp>
      <p:sp>
        <p:nvSpPr>
          <p:cNvPr id="16" name="مستطيل مستدير الزوايا 15"/>
          <p:cNvSpPr/>
          <p:nvPr/>
        </p:nvSpPr>
        <p:spPr>
          <a:xfrm>
            <a:off x="3460971" y="2132859"/>
            <a:ext cx="5175180" cy="804285"/>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والواجب للميت مطلقاً ثوب يستر جميعه لأن العورة المغلظة يجزئ في سترها ثوب واحد فكفن الميت أولى </a:t>
            </a:r>
          </a:p>
        </p:txBody>
      </p:sp>
      <p:sp>
        <p:nvSpPr>
          <p:cNvPr id="17" name="مستطيل مستدير الزوايا 16"/>
          <p:cNvSpPr/>
          <p:nvPr/>
        </p:nvSpPr>
        <p:spPr>
          <a:xfrm>
            <a:off x="7130010" y="3141458"/>
            <a:ext cx="1512168"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وكره</a:t>
            </a:r>
          </a:p>
        </p:txBody>
      </p:sp>
      <p:cxnSp>
        <p:nvCxnSpPr>
          <p:cNvPr id="18" name="رابط مستقيم 17"/>
          <p:cNvCxnSpPr>
            <a:endCxn id="17" idx="1"/>
          </p:cNvCxnSpPr>
          <p:nvPr/>
        </p:nvCxnSpPr>
        <p:spPr>
          <a:xfrm>
            <a:off x="5750426" y="3393486"/>
            <a:ext cx="1379587"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a:endCxn id="33" idx="1"/>
          </p:cNvCxnSpPr>
          <p:nvPr/>
        </p:nvCxnSpPr>
        <p:spPr>
          <a:xfrm flipH="1">
            <a:off x="3482171" y="3393489"/>
            <a:ext cx="1836204" cy="2818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7914060" y="3645517"/>
            <a:ext cx="0" cy="344041"/>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7013960" y="3875512"/>
            <a:ext cx="1800200"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بصوف وشعر</a:t>
            </a:r>
          </a:p>
        </p:txBody>
      </p:sp>
      <p:sp>
        <p:nvSpPr>
          <p:cNvPr id="29" name="مستطيل مستدير الزوايا 28"/>
          <p:cNvSpPr/>
          <p:nvPr/>
        </p:nvSpPr>
        <p:spPr>
          <a:xfrm>
            <a:off x="5325568" y="3141458"/>
            <a:ext cx="1512168"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ويحرم</a:t>
            </a:r>
          </a:p>
        </p:txBody>
      </p:sp>
      <p:cxnSp>
        <p:nvCxnSpPr>
          <p:cNvPr id="31" name="رابط كسهم مستقيم 30"/>
          <p:cNvCxnSpPr/>
          <p:nvPr/>
        </p:nvCxnSpPr>
        <p:spPr>
          <a:xfrm>
            <a:off x="6081652" y="3645517"/>
            <a:ext cx="0" cy="344041"/>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مربع نص 31"/>
          <p:cNvSpPr txBox="1"/>
          <p:nvPr/>
        </p:nvSpPr>
        <p:spPr>
          <a:xfrm>
            <a:off x="5544511" y="3875512"/>
            <a:ext cx="1293226"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بجلود</a:t>
            </a:r>
          </a:p>
        </p:txBody>
      </p:sp>
      <p:sp>
        <p:nvSpPr>
          <p:cNvPr id="33" name="مستطيل مستدير الزوايا 32"/>
          <p:cNvSpPr/>
          <p:nvPr/>
        </p:nvSpPr>
        <p:spPr>
          <a:xfrm>
            <a:off x="3482171" y="3169639"/>
            <a:ext cx="1512168"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ويجوز</a:t>
            </a:r>
          </a:p>
        </p:txBody>
      </p:sp>
      <p:cxnSp>
        <p:nvCxnSpPr>
          <p:cNvPr id="34" name="رابط كسهم مستقيم 33"/>
          <p:cNvCxnSpPr/>
          <p:nvPr/>
        </p:nvCxnSpPr>
        <p:spPr>
          <a:xfrm>
            <a:off x="4266221" y="3673698"/>
            <a:ext cx="0" cy="344041"/>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مربع نص 34"/>
          <p:cNvSpPr txBox="1"/>
          <p:nvPr/>
        </p:nvSpPr>
        <p:spPr>
          <a:xfrm>
            <a:off x="2856242" y="3903693"/>
            <a:ext cx="2310081"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في حرير لضرورة فقط</a:t>
            </a:r>
          </a:p>
        </p:txBody>
      </p:sp>
      <p:sp>
        <p:nvSpPr>
          <p:cNvPr id="40" name="مربع نص 39"/>
          <p:cNvSpPr txBox="1"/>
          <p:nvPr/>
        </p:nvSpPr>
        <p:spPr>
          <a:xfrm>
            <a:off x="4583832" y="4457694"/>
            <a:ext cx="5824632" cy="1015663"/>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فإن لم يجد إلا بعض ثوب : </a:t>
            </a:r>
          </a:p>
          <a:p>
            <a:r>
              <a:rPr lang="ar-SA" sz="3000" b="1" dirty="0">
                <a:latin typeface="Microsoft Uighur" pitchFamily="2" charset="-78"/>
                <a:cs typeface="Microsoft Uighur" pitchFamily="2" charset="-78"/>
              </a:rPr>
              <a:t>1- ستر العورة كحال الحيا ة 2- والباقي بحشيش أو ورق </a:t>
            </a:r>
          </a:p>
        </p:txBody>
      </p:sp>
      <p:sp>
        <p:nvSpPr>
          <p:cNvPr id="42" name="مستطيل مستدير الزوايا 41"/>
          <p:cNvSpPr/>
          <p:nvPr/>
        </p:nvSpPr>
        <p:spPr>
          <a:xfrm>
            <a:off x="7496148" y="5589240"/>
            <a:ext cx="1512168"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وحرم:</a:t>
            </a:r>
          </a:p>
        </p:txBody>
      </p:sp>
      <p:sp>
        <p:nvSpPr>
          <p:cNvPr id="44" name="مربع نص 43"/>
          <p:cNvSpPr txBox="1"/>
          <p:nvPr/>
        </p:nvSpPr>
        <p:spPr>
          <a:xfrm>
            <a:off x="1775523" y="5473357"/>
            <a:ext cx="5692381" cy="1015663"/>
          </a:xfrm>
          <a:prstGeom prst="rect">
            <a:avLst/>
          </a:prstGeom>
          <a:noFill/>
        </p:spPr>
        <p:txBody>
          <a:bodyPr wrap="square" rtlCol="1">
            <a:spAutoFit/>
          </a:bodyPr>
          <a:lstStyle/>
          <a:p>
            <a:r>
              <a:rPr lang="ar-SA" sz="3000" b="1" dirty="0">
                <a:latin typeface="Microsoft Uighur" pitchFamily="2" charset="-78"/>
                <a:cs typeface="Microsoft Uighur" pitchFamily="2" charset="-78"/>
              </a:rPr>
              <a:t>دفن حلي وثياب غير الكفن لأنه إضاعة مال ولحي أخذ كفن ميت لحاجة حر أو برد بثمنه </a:t>
            </a:r>
          </a:p>
        </p:txBody>
      </p:sp>
    </p:spTree>
    <p:extLst>
      <p:ext uri="{BB962C8B-B14F-4D97-AF65-F5344CB8AC3E}">
        <p14:creationId xmlns:p14="http://schemas.microsoft.com/office/powerpoint/2010/main" val="3097163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03716" y="2446406"/>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106908" y="2782671"/>
            <a:ext cx="2016224" cy="646331"/>
          </a:xfrm>
          <a:prstGeom prst="rect">
            <a:avLst/>
          </a:prstGeom>
          <a:noFill/>
        </p:spPr>
        <p:txBody>
          <a:bodyPr wrap="square" rtlCol="1">
            <a:spAutoFit/>
          </a:bodyPr>
          <a:lstStyle/>
          <a:p>
            <a:pPr algn="ctr"/>
            <a:r>
              <a:rPr lang="ar-SA" sz="3600" b="1" dirty="0">
                <a:solidFill>
                  <a:schemeClr val="bg2">
                    <a:lumMod val="10000"/>
                  </a:schemeClr>
                </a:solidFill>
                <a:cs typeface="Akhbar MT" pitchFamily="2" charset="-78"/>
              </a:rPr>
              <a:t>الأسئلة</a:t>
            </a:r>
          </a:p>
        </p:txBody>
      </p:sp>
    </p:spTree>
    <p:extLst>
      <p:ext uri="{BB962C8B-B14F-4D97-AF65-F5344CB8AC3E}">
        <p14:creationId xmlns:p14="http://schemas.microsoft.com/office/powerpoint/2010/main" val="2180848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72067" y="134076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7032107" y="1362661"/>
            <a:ext cx="2651467" cy="954107"/>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يستحب تكفين الرجل ثلاث لفائف بيض؟</a:t>
            </a:r>
          </a:p>
        </p:txBody>
      </p:sp>
      <p:pic>
        <p:nvPicPr>
          <p:cNvPr id="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97887"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27848"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3251519" y="154721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9" name="مربع نص 8"/>
          <p:cNvSpPr txBox="1"/>
          <p:nvPr/>
        </p:nvSpPr>
        <p:spPr>
          <a:xfrm>
            <a:off x="4988241" y="152536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1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2636912"/>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17" name="مربع نص 16"/>
          <p:cNvSpPr txBox="1"/>
          <p:nvPr/>
        </p:nvSpPr>
        <p:spPr>
          <a:xfrm>
            <a:off x="6722869" y="2821512"/>
            <a:ext cx="344355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تكفن المرأة في خمس أثواب بيض؟</a:t>
            </a:r>
          </a:p>
        </p:txBody>
      </p:sp>
      <p:pic>
        <p:nvPicPr>
          <p:cNvPr id="18"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0" name="مربع نص 19"/>
          <p:cNvSpPr txBox="1"/>
          <p:nvPr/>
        </p:nvSpPr>
        <p:spPr>
          <a:xfrm>
            <a:off x="3302321" y="2843354"/>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1" name="مربع نص 20"/>
          <p:cNvSpPr txBox="1"/>
          <p:nvPr/>
        </p:nvSpPr>
        <p:spPr>
          <a:xfrm>
            <a:off x="5039043" y="2821512"/>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2"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386104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p:cNvSpPr txBox="1"/>
          <p:nvPr/>
        </p:nvSpPr>
        <p:spPr>
          <a:xfrm>
            <a:off x="6722869" y="4045648"/>
            <a:ext cx="344355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لا يلزم الزوج كفن زوجته؟</a:t>
            </a:r>
          </a:p>
        </p:txBody>
      </p:sp>
      <p:pic>
        <p:nvPicPr>
          <p:cNvPr id="24"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6" name="مربع نص 25"/>
          <p:cNvSpPr txBox="1"/>
          <p:nvPr/>
        </p:nvSpPr>
        <p:spPr>
          <a:xfrm>
            <a:off x="3302321" y="406749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7" name="مربع نص 26"/>
          <p:cNvSpPr txBox="1"/>
          <p:nvPr/>
        </p:nvSpPr>
        <p:spPr>
          <a:xfrm>
            <a:off x="5039043" y="404564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8" name="صورة 27"/>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649838" y="1302287"/>
            <a:ext cx="446162" cy="446162"/>
          </a:xfrm>
          <a:prstGeom prst="rect">
            <a:avLst/>
          </a:prstGeom>
        </p:spPr>
      </p:pic>
      <p:pic>
        <p:nvPicPr>
          <p:cNvPr id="30" name="صورة 29"/>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700640" y="2660523"/>
            <a:ext cx="446162" cy="446162"/>
          </a:xfrm>
          <a:prstGeom prst="rect">
            <a:avLst/>
          </a:prstGeom>
        </p:spPr>
      </p:pic>
      <p:pic>
        <p:nvPicPr>
          <p:cNvPr id="31" name="صورة 30"/>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683735" y="3822567"/>
            <a:ext cx="446162" cy="446162"/>
          </a:xfrm>
          <a:prstGeom prst="rect">
            <a:avLst/>
          </a:prstGeom>
        </p:spPr>
      </p:pic>
    </p:spTree>
    <p:extLst>
      <p:ext uri="{BB962C8B-B14F-4D97-AF65-F5344CB8AC3E}">
        <p14:creationId xmlns:p14="http://schemas.microsoft.com/office/powerpoint/2010/main" val="736614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4" name="مربع نص 3"/>
          <p:cNvSpPr txBox="1"/>
          <p:nvPr/>
        </p:nvSpPr>
        <p:spPr>
          <a:xfrm>
            <a:off x="1847528" y="5390881"/>
            <a:ext cx="3168352" cy="523220"/>
          </a:xfrm>
          <a:prstGeom prst="rect">
            <a:avLst/>
          </a:prstGeom>
          <a:noFill/>
        </p:spPr>
        <p:txBody>
          <a:bodyPr wrap="square" rtlCol="1">
            <a:spAutoFit/>
          </a:bodyPr>
          <a:lstStyle/>
          <a:p>
            <a:pPr algn="ctr"/>
            <a:r>
              <a:rPr lang="ar-SA" sz="2800" b="1" dirty="0">
                <a:solidFill>
                  <a:schemeClr val="bg2">
                    <a:lumMod val="10000"/>
                  </a:schemeClr>
                </a:solidFill>
                <a:latin typeface="Arabic Typesetting" pitchFamily="66" charset="-78"/>
                <a:cs typeface="Arabic Typesetting" pitchFamily="66" charset="-78"/>
              </a:rPr>
              <a:t>-فصل في الصلاة على الميت-</a:t>
            </a:r>
          </a:p>
        </p:txBody>
      </p:sp>
    </p:spTree>
    <p:extLst>
      <p:ext uri="{BB962C8B-B14F-4D97-AF65-F5344CB8AC3E}">
        <p14:creationId xmlns:p14="http://schemas.microsoft.com/office/powerpoint/2010/main" val="2934554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3" y="282472"/>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087888" y="596913"/>
            <a:ext cx="2016224" cy="646331"/>
          </a:xfrm>
          <a:prstGeom prst="rect">
            <a:avLst/>
          </a:prstGeom>
          <a:noFill/>
        </p:spPr>
        <p:txBody>
          <a:bodyPr wrap="square" rtlCol="1">
            <a:spAutoFit/>
          </a:bodyPr>
          <a:lstStyle/>
          <a:p>
            <a:r>
              <a:rPr lang="ar-SA" sz="3600" b="1" dirty="0">
                <a:solidFill>
                  <a:schemeClr val="bg2">
                    <a:lumMod val="10000"/>
                  </a:schemeClr>
                </a:solidFill>
                <a:cs typeface="Akhbar MT" pitchFamily="2" charset="-78"/>
              </a:rPr>
              <a:t>محاور العرض</a:t>
            </a:r>
          </a:p>
        </p:txBody>
      </p:sp>
      <p:pic>
        <p:nvPicPr>
          <p:cNvPr id="5" name="Picture 2" descr="انت السحاب اللي نشأ فيه براق ــ سكرابز غيوم - منتديات حروف العشق © عالم  الأبداع والتميز">
            <a:hlinkClick r:id="rId5"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307309" y="2267055"/>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7510501" y="2603317"/>
            <a:ext cx="221941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حكم صلاة على الميت</a:t>
            </a:r>
          </a:p>
        </p:txBody>
      </p:sp>
      <p:pic>
        <p:nvPicPr>
          <p:cNvPr id="7" name="Picture 2" descr="انت السحاب اللي نشأ فيه براق ــ سكرابز غيوم - منتديات حروف العشق © عالم  الأبداع والتميز">
            <a:hlinkClick r:id="rId6"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3" y="2302773"/>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5087888" y="2540272"/>
            <a:ext cx="2016224" cy="954107"/>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أحوال إذا اجتمعت الجنائز </a:t>
            </a:r>
          </a:p>
        </p:txBody>
      </p:sp>
      <p:pic>
        <p:nvPicPr>
          <p:cNvPr id="9" name="Picture 2" descr="انت السحاب اللي نشأ فيه براق ــ سكرابز غيوم - منتديات حروف العشق © عالم  الأبداع والتميز">
            <a:hlinkClick r:id="rId7"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62083" y="2388677"/>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p:cNvSpPr txBox="1"/>
          <p:nvPr/>
        </p:nvSpPr>
        <p:spPr>
          <a:xfrm>
            <a:off x="2323250" y="2755716"/>
            <a:ext cx="2545939"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كيفيه الصلاة على الميت</a:t>
            </a:r>
          </a:p>
        </p:txBody>
      </p:sp>
      <p:pic>
        <p:nvPicPr>
          <p:cNvPr id="11" name="Picture 2" descr="انت السحاب اللي نشأ فيه براق ــ سكرابز غيوم - منتديات حروف العشق © عالم  الأبداع والتميز">
            <a:hlinkClick r:id="rId8"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407005" y="3699188"/>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2" name="مربع نص 11"/>
          <p:cNvSpPr txBox="1"/>
          <p:nvPr/>
        </p:nvSpPr>
        <p:spPr>
          <a:xfrm>
            <a:off x="7223483" y="4088661"/>
            <a:ext cx="279345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كيفيه الصلاة على الغائب</a:t>
            </a:r>
          </a:p>
        </p:txBody>
      </p:sp>
      <p:pic>
        <p:nvPicPr>
          <p:cNvPr id="13" name="Picture 2" descr="انت السحاب اللي نشأ فيه براق ــ سكرابز غيوم - منتديات حروف العشق © عالم  الأبداع والتميز">
            <a:hlinkClick r:id="rId9"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84392" y="3721621"/>
            <a:ext cx="2422613"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انت السحاب اللي نشأ فيه براق ــ سكرابز غيوم - منتديات حروف العشق © عالم  الأبداع والتميز">
            <a:hlinkClick r:id="rId10"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61779" y="3755876"/>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5" name="مربع نص 14"/>
          <p:cNvSpPr txBox="1"/>
          <p:nvPr/>
        </p:nvSpPr>
        <p:spPr>
          <a:xfrm>
            <a:off x="2550072" y="4187850"/>
            <a:ext cx="231911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الأدعية للميت الصغير</a:t>
            </a:r>
          </a:p>
        </p:txBody>
      </p:sp>
      <p:sp>
        <p:nvSpPr>
          <p:cNvPr id="16" name="مربع نص 15"/>
          <p:cNvSpPr txBox="1"/>
          <p:nvPr/>
        </p:nvSpPr>
        <p:spPr>
          <a:xfrm>
            <a:off x="5087890" y="4088661"/>
            <a:ext cx="2219419"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الأدعية للميت</a:t>
            </a:r>
          </a:p>
        </p:txBody>
      </p:sp>
    </p:spTree>
    <p:extLst>
      <p:ext uri="{BB962C8B-B14F-4D97-AF65-F5344CB8AC3E}">
        <p14:creationId xmlns:p14="http://schemas.microsoft.com/office/powerpoint/2010/main" val="117918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5159896" y="632243"/>
            <a:ext cx="320645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الصلاة على الميت</a:t>
            </a:r>
          </a:p>
        </p:txBody>
      </p:sp>
      <p:cxnSp>
        <p:nvCxnSpPr>
          <p:cNvPr id="4" name="رابط مستقيم 3"/>
          <p:cNvCxnSpPr>
            <a:stCxn id="3" idx="3"/>
          </p:cNvCxnSpPr>
          <p:nvPr/>
        </p:nvCxnSpPr>
        <p:spPr>
          <a:xfrm>
            <a:off x="8366348" y="884271"/>
            <a:ext cx="11860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a:stCxn id="3" idx="1"/>
          </p:cNvCxnSpPr>
          <p:nvPr/>
        </p:nvCxnSpPr>
        <p:spPr>
          <a:xfrm flipH="1">
            <a:off x="3575720" y="884271"/>
            <a:ext cx="158417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3575720" y="884271"/>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9552384" y="884271"/>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8616280" y="1316319"/>
            <a:ext cx="172819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تسقط بمكلف</a:t>
            </a:r>
          </a:p>
        </p:txBody>
      </p:sp>
      <p:sp>
        <p:nvSpPr>
          <p:cNvPr id="9" name="مربع نص 8"/>
          <p:cNvSpPr txBox="1"/>
          <p:nvPr/>
        </p:nvSpPr>
        <p:spPr>
          <a:xfrm>
            <a:off x="2348006" y="1409522"/>
            <a:ext cx="309992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وأن لا تنقص الصفوف عن ثلاثة</a:t>
            </a:r>
          </a:p>
        </p:txBody>
      </p:sp>
      <p:sp>
        <p:nvSpPr>
          <p:cNvPr id="10" name="مربع نص 9"/>
          <p:cNvSpPr txBox="1"/>
          <p:nvPr/>
        </p:nvSpPr>
        <p:spPr>
          <a:xfrm>
            <a:off x="5716910" y="1427236"/>
            <a:ext cx="209242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وتسن جماعة</a:t>
            </a:r>
          </a:p>
        </p:txBody>
      </p:sp>
      <p:cxnSp>
        <p:nvCxnSpPr>
          <p:cNvPr id="11" name="رابط كسهم مستقيم 10"/>
          <p:cNvCxnSpPr>
            <a:stCxn id="3" idx="2"/>
          </p:cNvCxnSpPr>
          <p:nvPr/>
        </p:nvCxnSpPr>
        <p:spPr>
          <a:xfrm>
            <a:off x="6763122" y="1136299"/>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11"/>
          <p:cNvSpPr/>
          <p:nvPr/>
        </p:nvSpPr>
        <p:spPr>
          <a:xfrm>
            <a:off x="5063307" y="2113030"/>
            <a:ext cx="320645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والسنة أن يقوم الإمام </a:t>
            </a:r>
          </a:p>
        </p:txBody>
      </p:sp>
      <p:cxnSp>
        <p:nvCxnSpPr>
          <p:cNvPr id="13" name="رابط مستقيم 12"/>
          <p:cNvCxnSpPr>
            <a:stCxn id="12" idx="3"/>
          </p:cNvCxnSpPr>
          <p:nvPr/>
        </p:nvCxnSpPr>
        <p:spPr>
          <a:xfrm>
            <a:off x="8269759" y="2365058"/>
            <a:ext cx="11860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a:stCxn id="12" idx="1"/>
          </p:cNvCxnSpPr>
          <p:nvPr/>
        </p:nvCxnSpPr>
        <p:spPr>
          <a:xfrm flipH="1">
            <a:off x="3479131" y="2365058"/>
            <a:ext cx="158417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3479131" y="2365058"/>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9455795" y="2365058"/>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7779593" y="2869114"/>
            <a:ext cx="2535138"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عن صدره أي صدر الذكر</a:t>
            </a:r>
          </a:p>
        </p:txBody>
      </p:sp>
      <p:sp>
        <p:nvSpPr>
          <p:cNvPr id="18" name="مربع نص 17"/>
          <p:cNvSpPr txBox="1"/>
          <p:nvPr/>
        </p:nvSpPr>
        <p:spPr>
          <a:xfrm>
            <a:off x="1848778" y="2869114"/>
            <a:ext cx="309992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والخنثى بين ذلك </a:t>
            </a:r>
          </a:p>
        </p:txBody>
      </p:sp>
      <p:sp>
        <p:nvSpPr>
          <p:cNvPr id="19" name="مربع نص 18"/>
          <p:cNvSpPr txBox="1"/>
          <p:nvPr/>
        </p:nvSpPr>
        <p:spPr>
          <a:xfrm>
            <a:off x="5043289" y="2875001"/>
            <a:ext cx="273630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وعند وسطها أي وسط أنثى</a:t>
            </a:r>
          </a:p>
        </p:txBody>
      </p:sp>
      <p:cxnSp>
        <p:nvCxnSpPr>
          <p:cNvPr id="20" name="رابط كسهم مستقيم 19"/>
          <p:cNvCxnSpPr/>
          <p:nvPr/>
        </p:nvCxnSpPr>
        <p:spPr>
          <a:xfrm>
            <a:off x="6586141" y="2617086"/>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3897968" y="3429002"/>
            <a:ext cx="6476170" cy="2400657"/>
          </a:xfrm>
          <a:prstGeom prst="rect">
            <a:avLst/>
          </a:prstGeom>
          <a:noFill/>
        </p:spPr>
        <p:txBody>
          <a:bodyPr wrap="square" rtlCol="1">
            <a:spAutoFit/>
          </a:bodyPr>
          <a:lstStyle/>
          <a:p>
            <a:r>
              <a:rPr lang="ar-SA" sz="3000" b="1" dirty="0">
                <a:latin typeface="Microsoft Uighur" pitchFamily="2" charset="-78"/>
                <a:cs typeface="Microsoft Uighur" pitchFamily="2" charset="-78"/>
              </a:rPr>
              <a:t>   والأولى بها </a:t>
            </a:r>
          </a:p>
          <a:p>
            <a:r>
              <a:rPr lang="ar-SA" sz="3000" b="1" dirty="0">
                <a:latin typeface="Microsoft Uighur" pitchFamily="2" charset="-78"/>
                <a:cs typeface="Microsoft Uighur" pitchFamily="2" charset="-78"/>
              </a:rPr>
              <a:t>1- وصية العدل 2 - فسيد برقيقه </a:t>
            </a:r>
          </a:p>
          <a:p>
            <a:r>
              <a:rPr lang="ar-SA" sz="3000" b="1" dirty="0">
                <a:latin typeface="Microsoft Uighur" pitchFamily="2" charset="-78"/>
                <a:cs typeface="Microsoft Uighur" pitchFamily="2" charset="-78"/>
              </a:rPr>
              <a:t>3- فالسلطان  4- فنائبه الأمين</a:t>
            </a:r>
          </a:p>
          <a:p>
            <a:r>
              <a:rPr lang="ar-SA" sz="3000" b="1" dirty="0">
                <a:latin typeface="Microsoft Uighur" pitchFamily="2" charset="-78"/>
                <a:cs typeface="Microsoft Uighur" pitchFamily="2" charset="-78"/>
              </a:rPr>
              <a:t>5- فالحاكم   6-فالأولى بغسل رجل </a:t>
            </a:r>
          </a:p>
          <a:p>
            <a:r>
              <a:rPr lang="ar-SA" sz="3000" b="1" dirty="0">
                <a:latin typeface="Microsoft Uighur" pitchFamily="2" charset="-78"/>
                <a:cs typeface="Microsoft Uighur" pitchFamily="2" charset="-78"/>
              </a:rPr>
              <a:t>7- فزوج بعد ذوي الأرحام </a:t>
            </a:r>
          </a:p>
        </p:txBody>
      </p:sp>
      <p:sp>
        <p:nvSpPr>
          <p:cNvPr id="22" name="مستطيل مستدير الزوايا 21"/>
          <p:cNvSpPr/>
          <p:nvPr/>
        </p:nvSpPr>
        <p:spPr>
          <a:xfrm>
            <a:off x="8366348" y="3423112"/>
            <a:ext cx="1978124" cy="509944"/>
          </a:xfrm>
          <a:prstGeom prst="roundRect">
            <a:avLst/>
          </a:pr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4" name="رابط مستقيم 23"/>
          <p:cNvCxnSpPr>
            <a:stCxn id="22" idx="3"/>
          </p:cNvCxnSpPr>
          <p:nvPr/>
        </p:nvCxnSpPr>
        <p:spPr>
          <a:xfrm>
            <a:off x="10344472" y="3678084"/>
            <a:ext cx="0" cy="191115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7" name="مستطيل مستدير الزوايا 26"/>
          <p:cNvSpPr/>
          <p:nvPr/>
        </p:nvSpPr>
        <p:spPr>
          <a:xfrm>
            <a:off x="2419313" y="5589240"/>
            <a:ext cx="4247223" cy="539330"/>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b="1" dirty="0">
                <a:solidFill>
                  <a:schemeClr val="tx1"/>
                </a:solidFill>
                <a:cs typeface="Akhbar MT" pitchFamily="2" charset="-78"/>
              </a:rPr>
              <a:t>  ومن قدمه ولي بمنزلته لا من قدمه وصي</a:t>
            </a:r>
            <a:endParaRPr lang="ar-SA" sz="2400" b="1" dirty="0">
              <a:solidFill>
                <a:schemeClr val="tx1"/>
              </a:solidFill>
              <a:cs typeface="Akhbar MT" pitchFamily="2" charset="-78"/>
            </a:endParaRPr>
          </a:p>
        </p:txBody>
      </p:sp>
      <p:pic>
        <p:nvPicPr>
          <p:cNvPr id="28" name="صورة 27">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6393697" y="5646502"/>
            <a:ext cx="272582" cy="328993"/>
          </a:xfrm>
          <a:prstGeom prst="rect">
            <a:avLst/>
          </a:prstGeom>
        </p:spPr>
      </p:pic>
    </p:spTree>
    <p:extLst>
      <p:ext uri="{BB962C8B-B14F-4D97-AF65-F5344CB8AC3E}">
        <p14:creationId xmlns:p14="http://schemas.microsoft.com/office/powerpoint/2010/main" val="3624362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3996102" y="1241753"/>
            <a:ext cx="469700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وإذا اجتمعت جنائز قدم إلى الأمام</a:t>
            </a:r>
          </a:p>
        </p:txBody>
      </p:sp>
      <p:cxnSp>
        <p:nvCxnSpPr>
          <p:cNvPr id="4" name="رابط مستقيم 3"/>
          <p:cNvCxnSpPr>
            <a:stCxn id="3" idx="3"/>
          </p:cNvCxnSpPr>
          <p:nvPr/>
        </p:nvCxnSpPr>
        <p:spPr>
          <a:xfrm>
            <a:off x="8693107" y="1493781"/>
            <a:ext cx="75912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a:stCxn id="3" idx="1"/>
          </p:cNvCxnSpPr>
          <p:nvPr/>
        </p:nvCxnSpPr>
        <p:spPr>
          <a:xfrm flipH="1">
            <a:off x="3475564" y="1493781"/>
            <a:ext cx="52053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3475563" y="1493781"/>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9452227" y="1493781"/>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7776025" y="1997837"/>
            <a:ext cx="2535138"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أفضلهم وتقدم </a:t>
            </a:r>
          </a:p>
        </p:txBody>
      </p:sp>
      <p:sp>
        <p:nvSpPr>
          <p:cNvPr id="9" name="مربع نص 8"/>
          <p:cNvSpPr txBox="1"/>
          <p:nvPr/>
        </p:nvSpPr>
        <p:spPr>
          <a:xfrm>
            <a:off x="1845210" y="1997837"/>
            <a:ext cx="309992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فأسبق</a:t>
            </a:r>
          </a:p>
        </p:txBody>
      </p:sp>
      <p:sp>
        <p:nvSpPr>
          <p:cNvPr id="10" name="مربع نص 9"/>
          <p:cNvSpPr txBox="1"/>
          <p:nvPr/>
        </p:nvSpPr>
        <p:spPr>
          <a:xfrm>
            <a:off x="5214421" y="2017867"/>
            <a:ext cx="273630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فأسن</a:t>
            </a:r>
          </a:p>
        </p:txBody>
      </p:sp>
      <p:cxnSp>
        <p:nvCxnSpPr>
          <p:cNvPr id="11" name="رابط كسهم مستقيم 10"/>
          <p:cNvCxnSpPr/>
          <p:nvPr/>
        </p:nvCxnSpPr>
        <p:spPr>
          <a:xfrm>
            <a:off x="6582573" y="1745809"/>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مستطيل مستدير الزوايا 20"/>
          <p:cNvSpPr/>
          <p:nvPr/>
        </p:nvSpPr>
        <p:spPr>
          <a:xfrm>
            <a:off x="5614525" y="3998086"/>
            <a:ext cx="1641351"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ويجعل</a:t>
            </a:r>
          </a:p>
        </p:txBody>
      </p:sp>
      <p:cxnSp>
        <p:nvCxnSpPr>
          <p:cNvPr id="22" name="رابط مستقيم 21"/>
          <p:cNvCxnSpPr>
            <a:stCxn id="21" idx="3"/>
          </p:cNvCxnSpPr>
          <p:nvPr/>
        </p:nvCxnSpPr>
        <p:spPr>
          <a:xfrm>
            <a:off x="7255876" y="4250114"/>
            <a:ext cx="202750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a:stCxn id="21" idx="1"/>
          </p:cNvCxnSpPr>
          <p:nvPr/>
        </p:nvCxnSpPr>
        <p:spPr>
          <a:xfrm flipH="1">
            <a:off x="3306716" y="4250114"/>
            <a:ext cx="230780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a:off x="3306714" y="4250114"/>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a:off x="9283378" y="4250114"/>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مربع نص 25"/>
          <p:cNvSpPr txBox="1"/>
          <p:nvPr/>
        </p:nvSpPr>
        <p:spPr>
          <a:xfrm>
            <a:off x="8551969" y="4754170"/>
            <a:ext cx="1267569"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وسط أنثى</a:t>
            </a:r>
          </a:p>
        </p:txBody>
      </p:sp>
      <p:sp>
        <p:nvSpPr>
          <p:cNvPr id="27" name="مربع نص 26"/>
          <p:cNvSpPr txBox="1"/>
          <p:nvPr/>
        </p:nvSpPr>
        <p:spPr>
          <a:xfrm>
            <a:off x="1756755" y="4682162"/>
            <a:ext cx="309992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وخنثى بينهما</a:t>
            </a:r>
          </a:p>
        </p:txBody>
      </p:sp>
      <p:sp>
        <p:nvSpPr>
          <p:cNvPr id="28" name="مربع نص 27"/>
          <p:cNvSpPr txBox="1"/>
          <p:nvPr/>
        </p:nvSpPr>
        <p:spPr>
          <a:xfrm>
            <a:off x="5045572" y="4774200"/>
            <a:ext cx="273630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حذاء صدر ذكر</a:t>
            </a:r>
          </a:p>
        </p:txBody>
      </p:sp>
      <p:cxnSp>
        <p:nvCxnSpPr>
          <p:cNvPr id="29" name="رابط كسهم مستقيم 28"/>
          <p:cNvCxnSpPr/>
          <p:nvPr/>
        </p:nvCxnSpPr>
        <p:spPr>
          <a:xfrm>
            <a:off x="6413724" y="4502142"/>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مستطيل مستدير الزوايا 29"/>
          <p:cNvSpPr/>
          <p:nvPr/>
        </p:nvSpPr>
        <p:spPr>
          <a:xfrm>
            <a:off x="5965298" y="3016423"/>
            <a:ext cx="4247223" cy="539330"/>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b="1" dirty="0">
                <a:solidFill>
                  <a:schemeClr val="tx1"/>
                </a:solidFill>
                <a:cs typeface="Akhbar MT" pitchFamily="2" charset="-78"/>
              </a:rPr>
              <a:t>ويقرع مع التساوي وجمعهم بصلاة أفضل</a:t>
            </a:r>
          </a:p>
        </p:txBody>
      </p:sp>
      <p:pic>
        <p:nvPicPr>
          <p:cNvPr id="31" name="صورة 30">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889914" y="3121594"/>
            <a:ext cx="272582" cy="328993"/>
          </a:xfrm>
          <a:prstGeom prst="rect">
            <a:avLst/>
          </a:prstGeom>
        </p:spPr>
      </p:pic>
    </p:spTree>
    <p:extLst>
      <p:ext uri="{BB962C8B-B14F-4D97-AF65-F5344CB8AC3E}">
        <p14:creationId xmlns:p14="http://schemas.microsoft.com/office/powerpoint/2010/main" val="3097163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
            <a:ext cx="12191999" cy="6857999"/>
          </a:xfrm>
          <a:prstGeom prst="rect">
            <a:avLst/>
          </a:prstGeom>
        </p:spPr>
      </p:pic>
      <p:sp>
        <p:nvSpPr>
          <p:cNvPr id="3" name="مربع نص 2"/>
          <p:cNvSpPr txBox="1"/>
          <p:nvPr/>
        </p:nvSpPr>
        <p:spPr>
          <a:xfrm>
            <a:off x="8134488" y="448926"/>
            <a:ext cx="2208437"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[صلاة على الميت]</a:t>
            </a:r>
          </a:p>
        </p:txBody>
      </p:sp>
      <p:sp>
        <p:nvSpPr>
          <p:cNvPr id="10" name="مستطيل مستدير الزوايا 9"/>
          <p:cNvSpPr/>
          <p:nvPr/>
        </p:nvSpPr>
        <p:spPr>
          <a:xfrm>
            <a:off x="2556712" y="2975736"/>
            <a:ext cx="7849141" cy="906533"/>
          </a:xfrm>
          <a:prstGeom prst="roundRect">
            <a:avLst/>
          </a:prstGeom>
          <a:solidFill>
            <a:schemeClr val="bg2">
              <a:lumMod val="7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latin typeface="Microsoft Uighur" pitchFamily="2" charset="-78"/>
                <a:cs typeface="Microsoft Uighur" pitchFamily="2" charset="-78"/>
              </a:rPr>
              <a:t>لما روى ابن ماجة عن أم شريك الأنصارية قالت : «أمرنا الرسول </a:t>
            </a:r>
            <a:r>
              <a:rPr lang="ar-SA" sz="2800" b="1" dirty="0">
                <a:solidFill>
                  <a:schemeClr val="tx1"/>
                </a:solidFill>
                <a:latin typeface="Microsoft Uighur" pitchFamily="2" charset="-78"/>
                <a:cs typeface="Microsoft Uighur" pitchFamily="2" charset="-78"/>
                <a:sym typeface="AGA Arabesque"/>
              </a:rPr>
              <a:t> أن نقرأ على الجنازة بفاتحة الكتاب ولا يستفتح لها ولا يقرأ سورة معها»</a:t>
            </a:r>
            <a:endParaRPr lang="ar-SA" sz="2800" b="1" dirty="0">
              <a:solidFill>
                <a:schemeClr val="tx1"/>
              </a:solidFill>
              <a:latin typeface="Microsoft Uighur" pitchFamily="2" charset="-78"/>
              <a:cs typeface="Microsoft Uighur" pitchFamily="2" charset="-78"/>
            </a:endParaRPr>
          </a:p>
        </p:txBody>
      </p:sp>
      <p:sp>
        <p:nvSpPr>
          <p:cNvPr id="13" name="مستطيل مستدير الزوايا 12"/>
          <p:cNvSpPr/>
          <p:nvPr/>
        </p:nvSpPr>
        <p:spPr>
          <a:xfrm>
            <a:off x="1678906" y="4797155"/>
            <a:ext cx="7535190" cy="137918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latin typeface="Microsoft Uighur" pitchFamily="2" charset="-78"/>
                <a:cs typeface="Microsoft Uighur" pitchFamily="2" charset="-78"/>
              </a:rPr>
              <a:t>لما روى الشافعي عن أبي </a:t>
            </a:r>
            <a:r>
              <a:rPr lang="ar-SA" sz="2800" b="1" dirty="0" err="1">
                <a:solidFill>
                  <a:schemeClr val="tx1"/>
                </a:solidFill>
                <a:latin typeface="Microsoft Uighur" pitchFamily="2" charset="-78"/>
                <a:cs typeface="Microsoft Uighur" pitchFamily="2" charset="-78"/>
              </a:rPr>
              <a:t>أمامة</a:t>
            </a:r>
            <a:r>
              <a:rPr lang="ar-SA" sz="2800" b="1" dirty="0">
                <a:solidFill>
                  <a:schemeClr val="tx1"/>
                </a:solidFill>
                <a:latin typeface="Microsoft Uighur" pitchFamily="2" charset="-78"/>
                <a:cs typeface="Microsoft Uighur" pitchFamily="2" charset="-78"/>
              </a:rPr>
              <a:t> بن سهل أنه أخبره رجل من أصحاب النبي</a:t>
            </a:r>
            <a:r>
              <a:rPr lang="ar-SA" sz="2800" b="1" dirty="0">
                <a:solidFill>
                  <a:schemeClr val="tx1"/>
                </a:solidFill>
                <a:latin typeface="Microsoft Uighur" pitchFamily="2" charset="-78"/>
                <a:cs typeface="Microsoft Uighur" pitchFamily="2" charset="-78"/>
                <a:sym typeface="AGA Arabesque"/>
              </a:rPr>
              <a:t></a:t>
            </a:r>
            <a:endParaRPr lang="ar-SA" sz="2800" b="1" dirty="0">
              <a:solidFill>
                <a:schemeClr val="tx1"/>
              </a:solidFill>
              <a:latin typeface="Microsoft Uighur" pitchFamily="2" charset="-78"/>
              <a:cs typeface="Microsoft Uighur" pitchFamily="2" charset="-78"/>
            </a:endParaRPr>
          </a:p>
          <a:p>
            <a:r>
              <a:rPr lang="ar-SA" sz="2800" b="1" dirty="0">
                <a:solidFill>
                  <a:schemeClr val="tx1"/>
                </a:solidFill>
                <a:latin typeface="Microsoft Uighur" pitchFamily="2" charset="-78"/>
                <a:cs typeface="Microsoft Uighur" pitchFamily="2" charset="-78"/>
                <a:sym typeface="AGA Arabesque"/>
              </a:rPr>
              <a:t> «أن السنة في الصلاة على الجنازة أن يكبر الإمام ثم يقرأ بفاتحة الكتاب بعد التكبيرة الأولى سراً في نفسه ثم يصلي على النبي  ويخلص الدعاء للميت ثم يسلم </a:t>
            </a:r>
            <a:endParaRPr lang="ar-SA" sz="2800" b="1" dirty="0">
              <a:solidFill>
                <a:schemeClr val="tx1"/>
              </a:solidFill>
              <a:latin typeface="Microsoft Uighur" pitchFamily="2" charset="-78"/>
              <a:cs typeface="Microsoft Uighur" pitchFamily="2" charset="-78"/>
            </a:endParaRPr>
          </a:p>
        </p:txBody>
      </p:sp>
      <p:sp>
        <p:nvSpPr>
          <p:cNvPr id="14" name="مستطيل مستدير الزوايا 13"/>
          <p:cNvSpPr/>
          <p:nvPr/>
        </p:nvSpPr>
        <p:spPr>
          <a:xfrm>
            <a:off x="2556712" y="1124747"/>
            <a:ext cx="7849141" cy="554691"/>
          </a:xfrm>
          <a:prstGeom prst="roundRect">
            <a:avLst/>
          </a:prstGeom>
          <a:solidFill>
            <a:schemeClr val="bg2">
              <a:lumMod val="75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icrosoft Uighur" pitchFamily="2" charset="-78"/>
                <a:cs typeface="Microsoft Uighur" pitchFamily="2" charset="-78"/>
              </a:rPr>
              <a:t>ويكبر أربعاً «لتكبير النبي</a:t>
            </a:r>
            <a:r>
              <a:rPr lang="ar-SA" sz="2800" b="1" dirty="0">
                <a:solidFill>
                  <a:schemeClr val="tx1"/>
                </a:solidFill>
                <a:latin typeface="Microsoft Uighur" pitchFamily="2" charset="-78"/>
                <a:cs typeface="Microsoft Uighur" pitchFamily="2" charset="-78"/>
                <a:sym typeface="AGA Arabesque"/>
              </a:rPr>
              <a:t> على النجاشي أربعاً» </a:t>
            </a:r>
          </a:p>
        </p:txBody>
      </p:sp>
      <p:sp>
        <p:nvSpPr>
          <p:cNvPr id="16" name="مستطيل مستدير الزوايا 15"/>
          <p:cNvSpPr/>
          <p:nvPr/>
        </p:nvSpPr>
        <p:spPr>
          <a:xfrm>
            <a:off x="2556712" y="1844827"/>
            <a:ext cx="7849141" cy="969789"/>
          </a:xfrm>
          <a:prstGeom prst="roundRect">
            <a:avLst/>
          </a:prstGeom>
          <a:solidFill>
            <a:schemeClr val="bg2">
              <a:lumMod val="9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icrosoft Uighur" pitchFamily="2" charset="-78"/>
                <a:cs typeface="Microsoft Uighur" pitchFamily="2" charset="-78"/>
                <a:sym typeface="AGA Arabesque"/>
              </a:rPr>
              <a:t>يقرأ في الأولى الفاتحة  أي : بعد التكبيرة الأولى وهي تكبيرة الإحرام بعد التعوذ والبسملة سراً ولو ليلاً </a:t>
            </a:r>
          </a:p>
        </p:txBody>
      </p:sp>
      <p:sp>
        <p:nvSpPr>
          <p:cNvPr id="17" name="مستطيل مستدير الزوايا 16"/>
          <p:cNvSpPr/>
          <p:nvPr/>
        </p:nvSpPr>
        <p:spPr>
          <a:xfrm>
            <a:off x="2556711" y="4024608"/>
            <a:ext cx="7849141" cy="634650"/>
          </a:xfrm>
          <a:prstGeom prst="roundRect">
            <a:avLst/>
          </a:prstGeom>
          <a:solidFill>
            <a:schemeClr val="bg2">
              <a:lumMod val="9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icrosoft Uighur" pitchFamily="2" charset="-78"/>
                <a:cs typeface="Microsoft Uighur" pitchFamily="2" charset="-78"/>
                <a:sym typeface="AGA Arabesque"/>
              </a:rPr>
              <a:t>ويصلي على النبي في الثانية أي : بعد التكبيرة كالصلاة في التشهد الأخير </a:t>
            </a:r>
          </a:p>
        </p:txBody>
      </p:sp>
    </p:spTree>
    <p:extLst>
      <p:ext uri="{BB962C8B-B14F-4D97-AF65-F5344CB8AC3E}">
        <p14:creationId xmlns:p14="http://schemas.microsoft.com/office/powerpoint/2010/main" val="436304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ربع نص 2"/>
          <p:cNvSpPr txBox="1"/>
          <p:nvPr/>
        </p:nvSpPr>
        <p:spPr>
          <a:xfrm>
            <a:off x="7632652" y="908720"/>
            <a:ext cx="2712493"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[تابع صلاة على الميت]</a:t>
            </a:r>
          </a:p>
        </p:txBody>
      </p:sp>
      <p:sp>
        <p:nvSpPr>
          <p:cNvPr id="8" name="مستطيل مستدير الزوايا 7"/>
          <p:cNvSpPr/>
          <p:nvPr/>
        </p:nvSpPr>
        <p:spPr>
          <a:xfrm>
            <a:off x="1821483" y="3140968"/>
            <a:ext cx="8592442" cy="1991254"/>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فيقول : «اللهم اغفر لحينا وميتنا وشاهدنا وغائبنا وصغيرنا وكبيرنا وذكرنا وأنثانا إنك تعلم منقلبنا ومثوانا وأنت على كل شيء قدير اللهم من أحييته منا فأحيه على الإسلام والسنة ومن توفيته منا فتوفه عليهما» رواه أحمد والترمذي وابن ماجة </a:t>
            </a:r>
          </a:p>
          <a:p>
            <a:r>
              <a:rPr lang="ar-SA" sz="2800" b="1" dirty="0">
                <a:solidFill>
                  <a:schemeClr val="tx1"/>
                </a:solidFill>
                <a:cs typeface="Akhbar MT" pitchFamily="2" charset="-78"/>
              </a:rPr>
              <a:t>من حديث أبي هريرة لكن زاد فيه الموفق ابن قدامه « وأنت على كل شيء قدير»</a:t>
            </a:r>
          </a:p>
        </p:txBody>
      </p:sp>
      <p:cxnSp>
        <p:nvCxnSpPr>
          <p:cNvPr id="13" name="رابط كسهم مستقيم 12"/>
          <p:cNvCxnSpPr/>
          <p:nvPr/>
        </p:nvCxnSpPr>
        <p:spPr>
          <a:xfrm flipH="1">
            <a:off x="6693768" y="1918206"/>
            <a:ext cx="15118" cy="100673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مستدير الزوايا 14"/>
          <p:cNvSpPr/>
          <p:nvPr/>
        </p:nvSpPr>
        <p:spPr>
          <a:xfrm>
            <a:off x="7603158" y="2206238"/>
            <a:ext cx="2736304" cy="454114"/>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solidFill>
                  <a:sysClr val="windowText" lastClr="000000"/>
                </a:solidFill>
                <a:latin typeface="Microsoft Uighur" pitchFamily="2" charset="-78"/>
                <a:cs typeface="Microsoft Uighur" pitchFamily="2" charset="-78"/>
                <a:sym typeface="AGA Arabesque"/>
              </a:rPr>
              <a:t>ويدعو في الثالثة لما تقدم </a:t>
            </a:r>
          </a:p>
        </p:txBody>
      </p:sp>
      <p:cxnSp>
        <p:nvCxnSpPr>
          <p:cNvPr id="7" name="رابط مستقيم 6"/>
          <p:cNvCxnSpPr>
            <a:stCxn id="15" idx="0"/>
          </p:cNvCxnSpPr>
          <p:nvPr/>
        </p:nvCxnSpPr>
        <p:spPr>
          <a:xfrm flipV="1">
            <a:off x="8971310" y="1918206"/>
            <a:ext cx="0" cy="28803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flipH="1">
            <a:off x="6693768" y="1918206"/>
            <a:ext cx="227754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201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ربع نص 2"/>
          <p:cNvSpPr txBox="1"/>
          <p:nvPr/>
        </p:nvSpPr>
        <p:spPr>
          <a:xfrm>
            <a:off x="7630940" y="1025470"/>
            <a:ext cx="2712493"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[تابع صلاة على الميت]</a:t>
            </a:r>
          </a:p>
        </p:txBody>
      </p:sp>
      <p:sp>
        <p:nvSpPr>
          <p:cNvPr id="11" name="مستطيل مستدير الزوايا 10"/>
          <p:cNvSpPr/>
          <p:nvPr/>
        </p:nvSpPr>
        <p:spPr>
          <a:xfrm>
            <a:off x="1788964" y="2994927"/>
            <a:ext cx="8486576" cy="2232248"/>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«اللهم اغفر له وارحمه وعافه واعف عنه وأكرم نزله» بضم الزاي وقد تسكن وهو القرى </a:t>
            </a:r>
          </a:p>
          <a:p>
            <a:r>
              <a:rPr lang="ar-SA" sz="2800" b="1" dirty="0">
                <a:solidFill>
                  <a:schemeClr val="tx1"/>
                </a:solidFill>
                <a:cs typeface="Akhbar MT" pitchFamily="2" charset="-78"/>
              </a:rPr>
              <a:t>«واوسع مدخله» بفتح الميم :مكان الدخول وبضمها : الإدخال </a:t>
            </a:r>
          </a:p>
          <a:p>
            <a:r>
              <a:rPr lang="ar-SA" sz="2800" b="1" dirty="0">
                <a:solidFill>
                  <a:schemeClr val="tx1"/>
                </a:solidFill>
                <a:cs typeface="Akhbar MT" pitchFamily="2" charset="-78"/>
              </a:rPr>
              <a:t>«واغسله بالماء والبرد ونقه من الذنوب والخطايا كما ينقى الثوب الأبيض من الدنس وأبدله داراً خيراً من داره وزوجاً خيراً من زوجه وأدخله الجنة</a:t>
            </a:r>
          </a:p>
          <a:p>
            <a:r>
              <a:rPr lang="ar-SA" sz="2800" b="1" dirty="0">
                <a:solidFill>
                  <a:schemeClr val="tx1"/>
                </a:solidFill>
                <a:cs typeface="Akhbar MT" pitchFamily="2" charset="-78"/>
              </a:rPr>
              <a:t> و </a:t>
            </a:r>
            <a:r>
              <a:rPr lang="ar-SA" sz="2800" b="1" dirty="0" err="1">
                <a:solidFill>
                  <a:schemeClr val="tx1"/>
                </a:solidFill>
                <a:cs typeface="Akhbar MT" pitchFamily="2" charset="-78"/>
              </a:rPr>
              <a:t>أعذه</a:t>
            </a:r>
            <a:r>
              <a:rPr lang="ar-SA" sz="2800" b="1" dirty="0">
                <a:solidFill>
                  <a:schemeClr val="tx1"/>
                </a:solidFill>
                <a:cs typeface="Akhbar MT" pitchFamily="2" charset="-78"/>
              </a:rPr>
              <a:t> من عذاب القبر وعذاب النار»  </a:t>
            </a:r>
          </a:p>
        </p:txBody>
      </p:sp>
      <p:sp>
        <p:nvSpPr>
          <p:cNvPr id="14" name="مستطيل مستدير الزوايا 13"/>
          <p:cNvSpPr/>
          <p:nvPr/>
        </p:nvSpPr>
        <p:spPr>
          <a:xfrm>
            <a:off x="8267812" y="2250756"/>
            <a:ext cx="1365771" cy="454114"/>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ولفظ السنة</a:t>
            </a:r>
          </a:p>
        </p:txBody>
      </p:sp>
      <p:cxnSp>
        <p:nvCxnSpPr>
          <p:cNvPr id="16" name="رابط كسهم مستقيم 15"/>
          <p:cNvCxnSpPr/>
          <p:nvPr/>
        </p:nvCxnSpPr>
        <p:spPr>
          <a:xfrm flipH="1">
            <a:off x="6698071" y="1962724"/>
            <a:ext cx="15118" cy="74214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V="1">
            <a:off x="8975613" y="1962724"/>
            <a:ext cx="0" cy="28803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H="1">
            <a:off x="6698071" y="1962724"/>
            <a:ext cx="227754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44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8644531" y="1859004"/>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سُنًّ :</a:t>
            </a:r>
          </a:p>
        </p:txBody>
      </p:sp>
      <p:sp>
        <p:nvSpPr>
          <p:cNvPr id="12" name="مربع نص 11"/>
          <p:cNvSpPr txBox="1"/>
          <p:nvPr/>
        </p:nvSpPr>
        <p:spPr>
          <a:xfrm>
            <a:off x="1756696" y="1950224"/>
            <a:ext cx="6643560" cy="1384995"/>
          </a:xfrm>
          <a:prstGeom prst="rect">
            <a:avLst/>
          </a:prstGeom>
          <a:noFill/>
          <a:ln>
            <a:solidFill>
              <a:schemeClr val="bg2">
                <a:lumMod val="10000"/>
              </a:schemeClr>
            </a:solidFill>
          </a:ln>
        </p:spPr>
        <p:txBody>
          <a:bodyPr wrap="square" rtlCol="1">
            <a:spAutoFit/>
          </a:bodyPr>
          <a:lstStyle/>
          <a:p>
            <a:pPr algn="ctr"/>
            <a:r>
              <a:rPr lang="ar-SA" sz="2800" b="1" dirty="0">
                <a:latin typeface="Microsoft Uighur" pitchFamily="2" charset="-78"/>
                <a:cs typeface="Microsoft Uighur" pitchFamily="2" charset="-78"/>
              </a:rPr>
              <a:t>إذا نزل به ملك الموت لقبض روحه تعاهد أرفق أهله وأتقاهم لربه بـ : بل حلقه بماء أو شراب وندى شفتيه بقطنة , لأن ذلك يطفئ ما نزل به من الشدة ويسهل عليه النطق بالشهادة  </a:t>
            </a:r>
          </a:p>
        </p:txBody>
      </p:sp>
      <p:cxnSp>
        <p:nvCxnSpPr>
          <p:cNvPr id="13" name="رابط مستقيم 12"/>
          <p:cNvCxnSpPr/>
          <p:nvPr/>
        </p:nvCxnSpPr>
        <p:spPr>
          <a:xfrm flipH="1">
            <a:off x="9949059" y="2158919"/>
            <a:ext cx="333870"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V="1">
            <a:off x="10293602" y="1559089"/>
            <a:ext cx="0" cy="59983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H="1">
            <a:off x="4238674" y="1559089"/>
            <a:ext cx="604867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4238674" y="1559092"/>
            <a:ext cx="0" cy="335565"/>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1756696" y="3662094"/>
            <a:ext cx="6643560" cy="2246769"/>
          </a:xfrm>
          <a:prstGeom prst="rect">
            <a:avLst/>
          </a:prstGeom>
          <a:noFill/>
          <a:ln>
            <a:solidFill>
              <a:schemeClr val="bg2">
                <a:lumMod val="10000"/>
              </a:schemeClr>
            </a:solidFill>
          </a:ln>
        </p:spPr>
        <p:txBody>
          <a:bodyPr wrap="square" rtlCol="1">
            <a:spAutoFit/>
          </a:bodyPr>
          <a:lstStyle/>
          <a:p>
            <a:pPr algn="ctr"/>
            <a:r>
              <a:rPr lang="ar-SA" sz="2800" b="1" dirty="0">
                <a:latin typeface="Microsoft Uighur" pitchFamily="2" charset="-78"/>
                <a:cs typeface="Microsoft Uighur" pitchFamily="2" charset="-78"/>
              </a:rPr>
              <a:t>ولقنه لا إله إلا الله لقوله صلى الله عليه وسلم «لقنوا موتاكم لا إله إلا الله» مرة ولم يزد على ثلاث لئلا يضجره إلا أن يتكلم بعده فيعيد تلقينه إلى ثلاث ليكون آخر كلامه «لا إله إلا الله» ويكون برفق أي : بلطف و مداراة لأنه مطلوب</a:t>
            </a:r>
          </a:p>
          <a:p>
            <a:pPr algn="ctr"/>
            <a:r>
              <a:rPr lang="ar-SA" sz="2800" b="1" dirty="0">
                <a:latin typeface="Microsoft Uighur" pitchFamily="2" charset="-78"/>
                <a:cs typeface="Microsoft Uighur" pitchFamily="2" charset="-78"/>
              </a:rPr>
              <a:t> في كل موضع فهنا أولى </a:t>
            </a:r>
          </a:p>
        </p:txBody>
      </p:sp>
      <p:cxnSp>
        <p:nvCxnSpPr>
          <p:cNvPr id="19" name="رابط مستقيم 18"/>
          <p:cNvCxnSpPr/>
          <p:nvPr/>
        </p:nvCxnSpPr>
        <p:spPr>
          <a:xfrm>
            <a:off x="10293602" y="2158922"/>
            <a:ext cx="0" cy="25662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flipH="1">
            <a:off x="8832307" y="4725144"/>
            <a:ext cx="1450625" cy="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496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
            <a:ext cx="12192000" cy="6857999"/>
          </a:xfrm>
          <a:prstGeom prst="rect">
            <a:avLst/>
          </a:prstGeom>
        </p:spPr>
      </p:pic>
      <p:sp>
        <p:nvSpPr>
          <p:cNvPr id="8" name="مستطيل مستدير الزوايا 7"/>
          <p:cNvSpPr/>
          <p:nvPr/>
        </p:nvSpPr>
        <p:spPr>
          <a:xfrm>
            <a:off x="1545167" y="1438719"/>
            <a:ext cx="8970777" cy="89167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عن عوف بن مالك أنه سمع النبي</a:t>
            </a:r>
            <a:r>
              <a:rPr lang="ar-SA" sz="2800" b="1" dirty="0">
                <a:solidFill>
                  <a:schemeClr val="tx1"/>
                </a:solidFill>
                <a:cs typeface="Akhbar MT" pitchFamily="2" charset="-78"/>
                <a:sym typeface="AGA Arabesque"/>
              </a:rPr>
              <a:t> يقول ذلك على جنازة حتى تمنى أن يكون ذلك الميت» وزاد الموفق ابن قدامه لفظ «من الذنوب» «وأفسح له في قبره ونور له فيه» لأنه لائق بالمحل </a:t>
            </a:r>
          </a:p>
        </p:txBody>
      </p:sp>
      <p:sp>
        <p:nvSpPr>
          <p:cNvPr id="12" name="مستطيل مستدير الزوايا 11"/>
          <p:cNvSpPr/>
          <p:nvPr/>
        </p:nvSpPr>
        <p:spPr>
          <a:xfrm>
            <a:off x="7658137" y="816066"/>
            <a:ext cx="2160289" cy="454114"/>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[تابع] لفظ السنة</a:t>
            </a:r>
          </a:p>
        </p:txBody>
      </p:sp>
      <p:sp>
        <p:nvSpPr>
          <p:cNvPr id="10" name="قوس متوسط أيمن 9"/>
          <p:cNvSpPr/>
          <p:nvPr/>
        </p:nvSpPr>
        <p:spPr>
          <a:xfrm rot="16200000">
            <a:off x="5861972" y="-761064"/>
            <a:ext cx="324038" cy="6624735"/>
          </a:xfrm>
          <a:prstGeom prst="rightBracket">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6" name="مستطيل 15"/>
          <p:cNvSpPr/>
          <p:nvPr/>
        </p:nvSpPr>
        <p:spPr>
          <a:xfrm>
            <a:off x="6999548" y="2713889"/>
            <a:ext cx="3662288" cy="1015663"/>
          </a:xfrm>
          <a:prstGeom prst="rect">
            <a:avLst/>
          </a:prstGeom>
        </p:spPr>
        <p:txBody>
          <a:bodyPr wrap="square">
            <a:spAutoFit/>
          </a:bodyPr>
          <a:lstStyle/>
          <a:p>
            <a:pPr algn="ctr"/>
            <a:r>
              <a:rPr lang="ar-SA" sz="3000" b="1" dirty="0">
                <a:cs typeface="Akhbar MT" pitchFamily="2" charset="-78"/>
                <a:sym typeface="AGA Arabesque"/>
              </a:rPr>
              <a:t>وإن كان الميت أنثى أنث الضمير [في الأدعية]</a:t>
            </a:r>
          </a:p>
        </p:txBody>
      </p:sp>
      <p:sp>
        <p:nvSpPr>
          <p:cNvPr id="17" name="مستطيل 16"/>
          <p:cNvSpPr/>
          <p:nvPr/>
        </p:nvSpPr>
        <p:spPr>
          <a:xfrm>
            <a:off x="1519462" y="2713889"/>
            <a:ext cx="2882673" cy="1015663"/>
          </a:xfrm>
          <a:prstGeom prst="rect">
            <a:avLst/>
          </a:prstGeom>
        </p:spPr>
        <p:txBody>
          <a:bodyPr wrap="square">
            <a:spAutoFit/>
          </a:bodyPr>
          <a:lstStyle/>
          <a:p>
            <a:pPr algn="ctr"/>
            <a:r>
              <a:rPr lang="ar-SA" sz="3000" b="1" dirty="0">
                <a:cs typeface="Akhbar MT" pitchFamily="2" charset="-78"/>
                <a:sym typeface="AGA Arabesque"/>
              </a:rPr>
              <a:t>وإن كان خنثى</a:t>
            </a:r>
          </a:p>
          <a:p>
            <a:pPr algn="ctr"/>
            <a:r>
              <a:rPr lang="ar-SA" sz="3000" b="1" dirty="0">
                <a:cs typeface="Akhbar MT" pitchFamily="2" charset="-78"/>
                <a:sym typeface="AGA Arabesque"/>
              </a:rPr>
              <a:t> قال : «هذا الميت» ونحوه</a:t>
            </a:r>
          </a:p>
        </p:txBody>
      </p:sp>
      <p:sp>
        <p:nvSpPr>
          <p:cNvPr id="18" name="مستطيل مستدير الزوايا 17"/>
          <p:cNvSpPr/>
          <p:nvPr/>
        </p:nvSpPr>
        <p:spPr>
          <a:xfrm>
            <a:off x="4226495" y="4710307"/>
            <a:ext cx="337681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وإن كان الميت صغيراً </a:t>
            </a:r>
          </a:p>
        </p:txBody>
      </p:sp>
      <p:cxnSp>
        <p:nvCxnSpPr>
          <p:cNvPr id="19" name="رابط مستقيم 18"/>
          <p:cNvCxnSpPr>
            <a:stCxn id="18" idx="3"/>
          </p:cNvCxnSpPr>
          <p:nvPr/>
        </p:nvCxnSpPr>
        <p:spPr>
          <a:xfrm>
            <a:off x="7603307" y="4962335"/>
            <a:ext cx="150150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a:stCxn id="18" idx="1"/>
          </p:cNvCxnSpPr>
          <p:nvPr/>
        </p:nvCxnSpPr>
        <p:spPr>
          <a:xfrm flipH="1">
            <a:off x="3128147" y="4962335"/>
            <a:ext cx="109834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3128145" y="4962335"/>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a:off x="9104809" y="4962335"/>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مربع نص 22"/>
          <p:cNvSpPr txBox="1"/>
          <p:nvPr/>
        </p:nvSpPr>
        <p:spPr>
          <a:xfrm>
            <a:off x="8843831" y="5394321"/>
            <a:ext cx="633785"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ذكراً</a:t>
            </a:r>
          </a:p>
        </p:txBody>
      </p:sp>
      <p:sp>
        <p:nvSpPr>
          <p:cNvPr id="24" name="مربع نص 23"/>
          <p:cNvSpPr txBox="1"/>
          <p:nvPr/>
        </p:nvSpPr>
        <p:spPr>
          <a:xfrm>
            <a:off x="1578186" y="5394383"/>
            <a:ext cx="309992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أو بلغ مجنوناً واستمر</a:t>
            </a:r>
          </a:p>
        </p:txBody>
      </p:sp>
      <p:sp>
        <p:nvSpPr>
          <p:cNvPr id="25" name="مربع نص 24"/>
          <p:cNvSpPr txBox="1"/>
          <p:nvPr/>
        </p:nvSpPr>
        <p:spPr>
          <a:xfrm>
            <a:off x="4867003" y="5486421"/>
            <a:ext cx="273630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أو أنثى</a:t>
            </a:r>
          </a:p>
        </p:txBody>
      </p:sp>
      <p:cxnSp>
        <p:nvCxnSpPr>
          <p:cNvPr id="26" name="رابط كسهم مستقيم 25"/>
          <p:cNvCxnSpPr/>
          <p:nvPr/>
        </p:nvCxnSpPr>
        <p:spPr>
          <a:xfrm>
            <a:off x="6235155" y="5214363"/>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مستطيل مستدير الزوايا 26"/>
          <p:cNvSpPr/>
          <p:nvPr/>
        </p:nvSpPr>
        <p:spPr>
          <a:xfrm>
            <a:off x="5283987" y="3832918"/>
            <a:ext cx="4789374" cy="539330"/>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b="1" dirty="0">
                <a:solidFill>
                  <a:schemeClr val="tx1"/>
                </a:solidFill>
                <a:cs typeface="Akhbar MT" pitchFamily="2" charset="-78"/>
              </a:rPr>
              <a:t>ولا بأس بالإشارة بالأصبع حال الدعاء للميت </a:t>
            </a:r>
          </a:p>
        </p:txBody>
      </p:sp>
      <p:pic>
        <p:nvPicPr>
          <p:cNvPr id="28" name="صورة 27">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681330" y="3938089"/>
            <a:ext cx="272582" cy="328993"/>
          </a:xfrm>
          <a:prstGeom prst="rect">
            <a:avLst/>
          </a:prstGeom>
        </p:spPr>
      </p:pic>
    </p:spTree>
    <p:extLst>
      <p:ext uri="{BB962C8B-B14F-4D97-AF65-F5344CB8AC3E}">
        <p14:creationId xmlns:p14="http://schemas.microsoft.com/office/powerpoint/2010/main" val="3846596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8" name="مستطيل مستدير الزوايا 7"/>
          <p:cNvSpPr/>
          <p:nvPr/>
        </p:nvSpPr>
        <p:spPr>
          <a:xfrm>
            <a:off x="1880933" y="1844824"/>
            <a:ext cx="8683575" cy="36004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 قال بعد « من توفيته منا فتوفه عليهما» </a:t>
            </a:r>
          </a:p>
          <a:p>
            <a:r>
              <a:rPr lang="ar-SA" sz="2800" b="1" dirty="0">
                <a:solidFill>
                  <a:schemeClr val="tx1"/>
                </a:solidFill>
                <a:cs typeface="Akhbar MT" pitchFamily="2" charset="-78"/>
                <a:sym typeface="AGA Arabesque"/>
              </a:rPr>
              <a:t>* «اللهم اجعله ذخراً لوالديه وفرطاً» أي سابقاً </a:t>
            </a:r>
            <a:r>
              <a:rPr lang="ar-SA" sz="2800" b="1" dirty="0" err="1">
                <a:solidFill>
                  <a:schemeClr val="tx1"/>
                </a:solidFill>
                <a:cs typeface="Akhbar MT" pitchFamily="2" charset="-78"/>
                <a:sym typeface="AGA Arabesque"/>
              </a:rPr>
              <a:t>مهيئاً</a:t>
            </a:r>
            <a:r>
              <a:rPr lang="ar-SA" sz="2800" b="1" dirty="0">
                <a:solidFill>
                  <a:schemeClr val="tx1"/>
                </a:solidFill>
                <a:cs typeface="Akhbar MT" pitchFamily="2" charset="-78"/>
                <a:sym typeface="AGA Arabesque"/>
              </a:rPr>
              <a:t> لمصالح أبويه في الآخرة سواء مات في حياة أبويه أو بعدهما . </a:t>
            </a:r>
          </a:p>
          <a:p>
            <a:r>
              <a:rPr lang="ar-SA" sz="2800" b="1" dirty="0">
                <a:solidFill>
                  <a:schemeClr val="tx1"/>
                </a:solidFill>
                <a:cs typeface="Akhbar MT" pitchFamily="2" charset="-78"/>
                <a:sym typeface="AGA Arabesque"/>
              </a:rPr>
              <a:t>* «وأجراً وشفيعاً مجاباً اللهم ثقل به موازينهما وأعظم به أجورهما وألحقه بصالح</a:t>
            </a:r>
          </a:p>
          <a:p>
            <a:r>
              <a:rPr lang="ar-SA" sz="2800" b="1" dirty="0">
                <a:solidFill>
                  <a:schemeClr val="tx1"/>
                </a:solidFill>
                <a:cs typeface="Akhbar MT" pitchFamily="2" charset="-78"/>
                <a:sym typeface="AGA Arabesque"/>
              </a:rPr>
              <a:t> سلف المؤمنين واجعله في كفالة إبراهيم </a:t>
            </a:r>
            <a:r>
              <a:rPr lang="ar-SA" sz="2800" b="1" dirty="0" err="1">
                <a:solidFill>
                  <a:schemeClr val="tx1"/>
                </a:solidFill>
                <a:cs typeface="Akhbar MT" pitchFamily="2" charset="-78"/>
                <a:sym typeface="AGA Arabesque"/>
              </a:rPr>
              <a:t>وقه</a:t>
            </a:r>
            <a:r>
              <a:rPr lang="ar-SA" sz="2800" b="1" dirty="0">
                <a:solidFill>
                  <a:schemeClr val="tx1"/>
                </a:solidFill>
                <a:cs typeface="Akhbar MT" pitchFamily="2" charset="-78"/>
                <a:sym typeface="AGA Arabesque"/>
              </a:rPr>
              <a:t> برحمتك عذاب الجحيم» </a:t>
            </a:r>
          </a:p>
          <a:p>
            <a:r>
              <a:rPr lang="ar-SA" sz="2800" b="1" dirty="0">
                <a:solidFill>
                  <a:schemeClr val="tx1"/>
                </a:solidFill>
                <a:cs typeface="Akhbar MT" pitchFamily="2" charset="-78"/>
                <a:sym typeface="AGA Arabesque"/>
              </a:rPr>
              <a:t>* و لا يستغفر له لأنه شافع غير مشفوع فيه ولا جرى عليه قلم وإذا لم يعرف إسلام والديه دعا لمواليه </a:t>
            </a:r>
          </a:p>
          <a:p>
            <a:endParaRPr lang="ar-SA" sz="2800" b="1" dirty="0">
              <a:solidFill>
                <a:schemeClr val="tx1"/>
              </a:solidFill>
              <a:cs typeface="Akhbar MT" pitchFamily="2" charset="-78"/>
              <a:sym typeface="AGA Arabesque"/>
            </a:endParaRPr>
          </a:p>
        </p:txBody>
      </p:sp>
      <p:sp>
        <p:nvSpPr>
          <p:cNvPr id="12" name="مستطيل مستدير الزوايا 11"/>
          <p:cNvSpPr/>
          <p:nvPr/>
        </p:nvSpPr>
        <p:spPr>
          <a:xfrm>
            <a:off x="7658137" y="1016237"/>
            <a:ext cx="2160289" cy="454114"/>
          </a:xfrm>
          <a:prstGeom prst="round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[دعاء الميت الصغير]</a:t>
            </a:r>
          </a:p>
        </p:txBody>
      </p:sp>
    </p:spTree>
    <p:extLst>
      <p:ext uri="{BB962C8B-B14F-4D97-AF65-F5344CB8AC3E}">
        <p14:creationId xmlns:p14="http://schemas.microsoft.com/office/powerpoint/2010/main" val="2320395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12" name="مستطيل مستدير الزوايا 11"/>
          <p:cNvSpPr/>
          <p:nvPr/>
        </p:nvSpPr>
        <p:spPr>
          <a:xfrm>
            <a:off x="7678555" y="562123"/>
            <a:ext cx="2160289"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[تابع صلاة الميت]</a:t>
            </a:r>
          </a:p>
        </p:txBody>
      </p:sp>
      <p:sp>
        <p:nvSpPr>
          <p:cNvPr id="6" name="مستطيل مستدير الزوايا 5"/>
          <p:cNvSpPr/>
          <p:nvPr/>
        </p:nvSpPr>
        <p:spPr>
          <a:xfrm>
            <a:off x="4722388" y="1124744"/>
            <a:ext cx="3376812"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ويقف بعد الرابعة قليلاً</a:t>
            </a:r>
          </a:p>
        </p:txBody>
      </p:sp>
      <p:cxnSp>
        <p:nvCxnSpPr>
          <p:cNvPr id="7" name="رابط مستقيم 6"/>
          <p:cNvCxnSpPr>
            <a:stCxn id="6" idx="3"/>
          </p:cNvCxnSpPr>
          <p:nvPr/>
        </p:nvCxnSpPr>
        <p:spPr>
          <a:xfrm>
            <a:off x="8099200" y="1376772"/>
            <a:ext cx="150150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a:stCxn id="6" idx="1"/>
          </p:cNvCxnSpPr>
          <p:nvPr/>
        </p:nvCxnSpPr>
        <p:spPr>
          <a:xfrm flipH="1">
            <a:off x="3624040" y="1376772"/>
            <a:ext cx="109834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3624038" y="137677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9600702" y="137677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8849951" y="1808758"/>
            <a:ext cx="1123556"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ولا يدعو</a:t>
            </a:r>
          </a:p>
        </p:txBody>
      </p:sp>
      <p:sp>
        <p:nvSpPr>
          <p:cNvPr id="15" name="مربع نص 14"/>
          <p:cNvSpPr txBox="1"/>
          <p:nvPr/>
        </p:nvSpPr>
        <p:spPr>
          <a:xfrm>
            <a:off x="2074079" y="1808820"/>
            <a:ext cx="309992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 لا يسبح</a:t>
            </a:r>
          </a:p>
        </p:txBody>
      </p:sp>
      <p:sp>
        <p:nvSpPr>
          <p:cNvPr id="16" name="مربع نص 15"/>
          <p:cNvSpPr txBox="1"/>
          <p:nvPr/>
        </p:nvSpPr>
        <p:spPr>
          <a:xfrm>
            <a:off x="5362896" y="1900858"/>
            <a:ext cx="273630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ولا يتشهد</a:t>
            </a:r>
          </a:p>
        </p:txBody>
      </p:sp>
      <p:cxnSp>
        <p:nvCxnSpPr>
          <p:cNvPr id="17" name="رابط كسهم مستقيم 16"/>
          <p:cNvCxnSpPr/>
          <p:nvPr/>
        </p:nvCxnSpPr>
        <p:spPr>
          <a:xfrm>
            <a:off x="6731048" y="1628800"/>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مستطيل مستدير الزوايا 17"/>
          <p:cNvSpPr/>
          <p:nvPr/>
        </p:nvSpPr>
        <p:spPr>
          <a:xfrm>
            <a:off x="5591947" y="2599815"/>
            <a:ext cx="4381563" cy="504056"/>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latin typeface="Microsoft Uighur" pitchFamily="2" charset="-78"/>
                <a:cs typeface="Akhbar MT" pitchFamily="2" charset="-78"/>
              </a:rPr>
              <a:t>ويسلم تسليمه واحدة عن يمينه</a:t>
            </a:r>
          </a:p>
        </p:txBody>
      </p:sp>
      <p:cxnSp>
        <p:nvCxnSpPr>
          <p:cNvPr id="4" name="رابط مستقيم 3"/>
          <p:cNvCxnSpPr>
            <a:stCxn id="18" idx="3"/>
          </p:cNvCxnSpPr>
          <p:nvPr/>
        </p:nvCxnSpPr>
        <p:spPr>
          <a:xfrm>
            <a:off x="9973507" y="2851846"/>
            <a:ext cx="0" cy="81807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2074079" y="3115922"/>
            <a:ext cx="7863188"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روى </a:t>
            </a:r>
            <a:r>
              <a:rPr lang="ar-SA" sz="3000" b="1" dirty="0" err="1">
                <a:latin typeface="Microsoft Uighur" pitchFamily="2" charset="-78"/>
                <a:cs typeface="Microsoft Uighur" pitchFamily="2" charset="-78"/>
              </a:rPr>
              <a:t>الجوزجاني</a:t>
            </a:r>
            <a:r>
              <a:rPr lang="ar-SA" sz="3000" b="1" dirty="0">
                <a:latin typeface="Microsoft Uighur" pitchFamily="2" charset="-78"/>
                <a:cs typeface="Microsoft Uighur" pitchFamily="2" charset="-78"/>
              </a:rPr>
              <a:t> عن عطاء بن السائب «أن النبي</a:t>
            </a:r>
            <a:r>
              <a:rPr lang="ar-SA" sz="3000" b="1" dirty="0">
                <a:latin typeface="Microsoft Uighur" pitchFamily="2" charset="-78"/>
                <a:cs typeface="Microsoft Uighur" pitchFamily="2" charset="-78"/>
                <a:sym typeface="AGA Arabesque"/>
              </a:rPr>
              <a:t> سلم على الجنازة تسليمة»</a:t>
            </a:r>
            <a:r>
              <a:rPr lang="ar-SA" sz="3000" b="1" dirty="0">
                <a:latin typeface="Microsoft Uighur" pitchFamily="2" charset="-78"/>
                <a:cs typeface="Microsoft Uighur" pitchFamily="2" charset="-78"/>
              </a:rPr>
              <a:t> </a:t>
            </a:r>
          </a:p>
        </p:txBody>
      </p:sp>
      <p:cxnSp>
        <p:nvCxnSpPr>
          <p:cNvPr id="21" name="رابط مستقيم 20"/>
          <p:cNvCxnSpPr/>
          <p:nvPr/>
        </p:nvCxnSpPr>
        <p:spPr>
          <a:xfrm flipH="1">
            <a:off x="2783635" y="3669920"/>
            <a:ext cx="718987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2" name="مستطيل مستدير الزوايا 21"/>
          <p:cNvSpPr/>
          <p:nvPr/>
        </p:nvSpPr>
        <p:spPr>
          <a:xfrm>
            <a:off x="7511392" y="4001972"/>
            <a:ext cx="1447457"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ويجوز</a:t>
            </a:r>
          </a:p>
        </p:txBody>
      </p:sp>
      <p:cxnSp>
        <p:nvCxnSpPr>
          <p:cNvPr id="23" name="رابط مستقيم 22"/>
          <p:cNvCxnSpPr/>
          <p:nvPr/>
        </p:nvCxnSpPr>
        <p:spPr>
          <a:xfrm>
            <a:off x="5284390" y="4254000"/>
            <a:ext cx="218835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a:off x="4560661" y="448625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8231015" y="4453371"/>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مربع نص 26"/>
          <p:cNvSpPr txBox="1"/>
          <p:nvPr/>
        </p:nvSpPr>
        <p:spPr>
          <a:xfrm>
            <a:off x="6652545" y="4866068"/>
            <a:ext cx="2797387"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تلقاء وجهه وثانية عن يساره</a:t>
            </a:r>
          </a:p>
        </p:txBody>
      </p:sp>
      <p:sp>
        <p:nvSpPr>
          <p:cNvPr id="28" name="مربع نص 27"/>
          <p:cNvSpPr txBox="1"/>
          <p:nvPr/>
        </p:nvSpPr>
        <p:spPr>
          <a:xfrm>
            <a:off x="3282271" y="4866068"/>
            <a:ext cx="2736304"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وقوفه حتى ترتفع</a:t>
            </a:r>
          </a:p>
        </p:txBody>
      </p:sp>
      <p:sp>
        <p:nvSpPr>
          <p:cNvPr id="35" name="مستطيل مستدير الزوايا 34"/>
          <p:cNvSpPr/>
          <p:nvPr/>
        </p:nvSpPr>
        <p:spPr>
          <a:xfrm>
            <a:off x="3836936" y="3982196"/>
            <a:ext cx="1447457"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وسن</a:t>
            </a:r>
          </a:p>
        </p:txBody>
      </p:sp>
    </p:spTree>
    <p:extLst>
      <p:ext uri="{BB962C8B-B14F-4D97-AF65-F5344CB8AC3E}">
        <p14:creationId xmlns:p14="http://schemas.microsoft.com/office/powerpoint/2010/main" val="1951006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12" name="مستطيل مستدير الزوايا 11"/>
          <p:cNvSpPr/>
          <p:nvPr/>
        </p:nvSpPr>
        <p:spPr>
          <a:xfrm>
            <a:off x="7678554" y="1003774"/>
            <a:ext cx="2160289"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[تابع صلاة الميت]</a:t>
            </a:r>
          </a:p>
        </p:txBody>
      </p:sp>
      <p:sp>
        <p:nvSpPr>
          <p:cNvPr id="6" name="مستطيل مستدير الزوايا 5"/>
          <p:cNvSpPr/>
          <p:nvPr/>
        </p:nvSpPr>
        <p:spPr>
          <a:xfrm>
            <a:off x="3317595" y="3544608"/>
            <a:ext cx="626661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وواجباتها أي الواجب في صلاة الجنازة مما تقدم</a:t>
            </a:r>
          </a:p>
        </p:txBody>
      </p:sp>
      <p:cxnSp>
        <p:nvCxnSpPr>
          <p:cNvPr id="7" name="رابط مستقيم 6"/>
          <p:cNvCxnSpPr>
            <a:stCxn id="6" idx="3"/>
          </p:cNvCxnSpPr>
          <p:nvPr/>
        </p:nvCxnSpPr>
        <p:spPr>
          <a:xfrm>
            <a:off x="9584211" y="3796636"/>
            <a:ext cx="26466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a:stCxn id="6" idx="1"/>
          </p:cNvCxnSpPr>
          <p:nvPr/>
        </p:nvCxnSpPr>
        <p:spPr>
          <a:xfrm flipH="1">
            <a:off x="2864095" y="3796639"/>
            <a:ext cx="453500" cy="214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2864095" y="3798783"/>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9848871" y="3796636"/>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9181827" y="4228687"/>
            <a:ext cx="1334093"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قيام </a:t>
            </a:r>
          </a:p>
          <a:p>
            <a:pPr algn="ctr"/>
            <a:r>
              <a:rPr lang="ar-SA" sz="3000" b="1" dirty="0">
                <a:latin typeface="Microsoft Uighur" pitchFamily="2" charset="-78"/>
                <a:cs typeface="Microsoft Uighur" pitchFamily="2" charset="-78"/>
              </a:rPr>
              <a:t>في فرضها</a:t>
            </a:r>
          </a:p>
        </p:txBody>
      </p:sp>
      <p:sp>
        <p:nvSpPr>
          <p:cNvPr id="15" name="مربع نص 14"/>
          <p:cNvSpPr txBox="1"/>
          <p:nvPr/>
        </p:nvSpPr>
        <p:spPr>
          <a:xfrm>
            <a:off x="3146710" y="4392281"/>
            <a:ext cx="1650766"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ودعوة للميت</a:t>
            </a:r>
          </a:p>
        </p:txBody>
      </p:sp>
      <p:sp>
        <p:nvSpPr>
          <p:cNvPr id="16" name="مربع نص 15"/>
          <p:cNvSpPr txBox="1"/>
          <p:nvPr/>
        </p:nvSpPr>
        <p:spPr>
          <a:xfrm>
            <a:off x="7503614" y="4282063"/>
            <a:ext cx="214849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وتكبيرات أربع</a:t>
            </a:r>
          </a:p>
        </p:txBody>
      </p:sp>
      <p:cxnSp>
        <p:nvCxnSpPr>
          <p:cNvPr id="17" name="رابط كسهم مستقيم 16"/>
          <p:cNvCxnSpPr/>
          <p:nvPr/>
        </p:nvCxnSpPr>
        <p:spPr>
          <a:xfrm>
            <a:off x="6968551" y="4067073"/>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2465313" y="2060848"/>
            <a:ext cx="7863188" cy="553998"/>
          </a:xfrm>
          <a:prstGeom prst="rect">
            <a:avLst/>
          </a:prstGeom>
          <a:noFill/>
        </p:spPr>
        <p:txBody>
          <a:bodyPr wrap="square" rtlCol="1">
            <a:spAutoFit/>
          </a:bodyPr>
          <a:lstStyle/>
          <a:p>
            <a:pPr marL="457200" indent="-457200">
              <a:buFont typeface="Arial" pitchFamily="34" charset="0"/>
              <a:buChar char="•"/>
            </a:pPr>
            <a:r>
              <a:rPr lang="ar-SA" sz="3000" b="1" dirty="0">
                <a:latin typeface="Microsoft Uighur" pitchFamily="2" charset="-78"/>
                <a:cs typeface="Microsoft Uighur" pitchFamily="2" charset="-78"/>
              </a:rPr>
              <a:t>ويرفع يديه ندباً من كل تكبيره لما تقدم في صلاة العيدين</a:t>
            </a:r>
          </a:p>
        </p:txBody>
      </p:sp>
      <p:cxnSp>
        <p:nvCxnSpPr>
          <p:cNvPr id="41" name="رابط كسهم مستقيم 40"/>
          <p:cNvCxnSpPr/>
          <p:nvPr/>
        </p:nvCxnSpPr>
        <p:spPr>
          <a:xfrm>
            <a:off x="8623135" y="4030387"/>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مربع نص 42"/>
          <p:cNvSpPr txBox="1"/>
          <p:nvPr/>
        </p:nvSpPr>
        <p:spPr>
          <a:xfrm>
            <a:off x="5802481" y="4349008"/>
            <a:ext cx="2148493"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والفاتحة ويتحملها الإمام عن المأموم </a:t>
            </a:r>
          </a:p>
        </p:txBody>
      </p:sp>
      <p:sp>
        <p:nvSpPr>
          <p:cNvPr id="45" name="مربع نص 44"/>
          <p:cNvSpPr txBox="1"/>
          <p:nvPr/>
        </p:nvSpPr>
        <p:spPr>
          <a:xfrm>
            <a:off x="4238123" y="4349008"/>
            <a:ext cx="2148493"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الصلاة على</a:t>
            </a:r>
          </a:p>
          <a:p>
            <a:pPr algn="ctr"/>
            <a:r>
              <a:rPr lang="ar-SA" sz="3000" b="1" dirty="0">
                <a:latin typeface="Microsoft Uighur" pitchFamily="2" charset="-78"/>
                <a:cs typeface="Microsoft Uighur" pitchFamily="2" charset="-78"/>
              </a:rPr>
              <a:t>النبي</a:t>
            </a:r>
            <a:r>
              <a:rPr lang="ar-SA" sz="3000" b="1" dirty="0">
                <a:latin typeface="Microsoft Uighur" pitchFamily="2" charset="-78"/>
                <a:cs typeface="Microsoft Uighur" pitchFamily="2" charset="-78"/>
                <a:sym typeface="AGA Arabesque"/>
              </a:rPr>
              <a:t></a:t>
            </a:r>
            <a:endParaRPr lang="ar-SA" sz="3000" b="1" dirty="0">
              <a:latin typeface="Microsoft Uighur" pitchFamily="2" charset="-78"/>
              <a:cs typeface="Microsoft Uighur" pitchFamily="2" charset="-78"/>
            </a:endParaRPr>
          </a:p>
        </p:txBody>
      </p:sp>
      <p:cxnSp>
        <p:nvCxnSpPr>
          <p:cNvPr id="46" name="رابط كسهم مستقيم 45"/>
          <p:cNvCxnSpPr/>
          <p:nvPr/>
        </p:nvCxnSpPr>
        <p:spPr>
          <a:xfrm>
            <a:off x="5312367" y="4067073"/>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رابط كسهم مستقيم 48"/>
          <p:cNvCxnSpPr/>
          <p:nvPr/>
        </p:nvCxnSpPr>
        <p:spPr>
          <a:xfrm>
            <a:off x="3972093" y="4032241"/>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مربع نص 49"/>
          <p:cNvSpPr txBox="1"/>
          <p:nvPr/>
        </p:nvSpPr>
        <p:spPr>
          <a:xfrm>
            <a:off x="2038712" y="4392281"/>
            <a:ext cx="1650766"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والسلام</a:t>
            </a:r>
          </a:p>
        </p:txBody>
      </p:sp>
      <p:pic>
        <p:nvPicPr>
          <p:cNvPr id="1026" name="Picture 2" descr="تكبيرة الإحرام - الصلاة في المذهب المالكي | Facebook">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837" b="90850" l="34043" r="62918"/>
                    </a14:imgEffect>
                  </a14:imgLayer>
                </a14:imgProps>
              </a:ext>
              <a:ext uri="{28A0092B-C50C-407E-A947-70E740481C1C}">
                <a14:useLocalDpi xmlns:a14="http://schemas.microsoft.com/office/drawing/2010/main" val="0"/>
              </a:ext>
            </a:extLst>
          </a:blip>
          <a:srcRect l="30594" t="18483" r="34703" b="8968"/>
          <a:stretch/>
        </p:blipFill>
        <p:spPr bwMode="auto">
          <a:xfrm>
            <a:off x="2517184" y="1324669"/>
            <a:ext cx="1882663" cy="1830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1" name="مستطيل مستدير الزوايا 60"/>
          <p:cNvSpPr/>
          <p:nvPr/>
        </p:nvSpPr>
        <p:spPr>
          <a:xfrm rot="20785525">
            <a:off x="2691591" y="1429910"/>
            <a:ext cx="1772807" cy="1697131"/>
          </a:xfrm>
          <a:prstGeom prst="roundRect">
            <a:avLst>
              <a:gd name="adj" fmla="val 25927"/>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49160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12" name="مستطيل مستدير الزوايا 11"/>
          <p:cNvSpPr/>
          <p:nvPr/>
        </p:nvSpPr>
        <p:spPr>
          <a:xfrm>
            <a:off x="8040219" y="713619"/>
            <a:ext cx="2160289"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[تابع صلاة الميت]</a:t>
            </a:r>
          </a:p>
        </p:txBody>
      </p:sp>
      <p:sp>
        <p:nvSpPr>
          <p:cNvPr id="6" name="مستطيل مستدير الزوايا 5"/>
          <p:cNvSpPr/>
          <p:nvPr/>
        </p:nvSpPr>
        <p:spPr>
          <a:xfrm>
            <a:off x="5519936" y="2543686"/>
            <a:ext cx="1440160"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1- النية</a:t>
            </a:r>
          </a:p>
        </p:txBody>
      </p:sp>
      <p:cxnSp>
        <p:nvCxnSpPr>
          <p:cNvPr id="7" name="رابط مستقيم 6"/>
          <p:cNvCxnSpPr>
            <a:stCxn id="6" idx="3"/>
          </p:cNvCxnSpPr>
          <p:nvPr/>
        </p:nvCxnSpPr>
        <p:spPr>
          <a:xfrm>
            <a:off x="6960096" y="2795714"/>
            <a:ext cx="272662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a:stCxn id="6" idx="1"/>
          </p:cNvCxnSpPr>
          <p:nvPr/>
        </p:nvCxnSpPr>
        <p:spPr>
          <a:xfrm flipH="1">
            <a:off x="2701950" y="2795717"/>
            <a:ext cx="2817986" cy="214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2701948" y="2797864"/>
            <a:ext cx="0" cy="333507"/>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9686724" y="2795714"/>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6746572" y="3165925"/>
            <a:ext cx="1738710" cy="147732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فإن جهله نوى على من يصلي عليه الإمام</a:t>
            </a:r>
          </a:p>
        </p:txBody>
      </p:sp>
      <p:sp>
        <p:nvSpPr>
          <p:cNvPr id="16" name="مربع نص 15"/>
          <p:cNvSpPr txBox="1"/>
          <p:nvPr/>
        </p:nvSpPr>
        <p:spPr>
          <a:xfrm>
            <a:off x="8323413" y="3212179"/>
            <a:ext cx="2122835" cy="1477328"/>
          </a:xfrm>
          <a:prstGeom prst="rect">
            <a:avLst/>
          </a:prstGeom>
          <a:noFill/>
        </p:spPr>
        <p:txBody>
          <a:bodyPr wrap="square" rtlCol="1">
            <a:spAutoFit/>
          </a:bodyPr>
          <a:lstStyle/>
          <a:p>
            <a:r>
              <a:rPr lang="ar-SA" sz="3000" b="1" dirty="0">
                <a:latin typeface="Microsoft Uighur" pitchFamily="2" charset="-78"/>
                <a:cs typeface="Microsoft Uighur" pitchFamily="2" charset="-78"/>
              </a:rPr>
              <a:t>فينوي الصلاة </a:t>
            </a:r>
          </a:p>
          <a:p>
            <a:r>
              <a:rPr lang="ar-SA" sz="3000" b="1" dirty="0">
                <a:latin typeface="Microsoft Uighur" pitchFamily="2" charset="-78"/>
                <a:cs typeface="Microsoft Uighur" pitchFamily="2" charset="-78"/>
              </a:rPr>
              <a:t>على الميت و لا يضر جهله بالذكر وغيره</a:t>
            </a:r>
          </a:p>
        </p:txBody>
      </p:sp>
      <p:cxnSp>
        <p:nvCxnSpPr>
          <p:cNvPr id="41" name="رابط كسهم مستقيم 40"/>
          <p:cNvCxnSpPr/>
          <p:nvPr/>
        </p:nvCxnSpPr>
        <p:spPr>
          <a:xfrm>
            <a:off x="7615927" y="2795714"/>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مربع نص 42"/>
          <p:cNvSpPr txBox="1"/>
          <p:nvPr/>
        </p:nvSpPr>
        <p:spPr>
          <a:xfrm>
            <a:off x="4135722" y="3172532"/>
            <a:ext cx="2148493"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وإن نوى أحد الموتى اعتبر تعيينه</a:t>
            </a:r>
          </a:p>
        </p:txBody>
      </p:sp>
      <p:sp>
        <p:nvSpPr>
          <p:cNvPr id="45" name="مربع نص 44"/>
          <p:cNvSpPr txBox="1"/>
          <p:nvPr/>
        </p:nvSpPr>
        <p:spPr>
          <a:xfrm>
            <a:off x="1524000" y="2995363"/>
            <a:ext cx="2543438" cy="1938992"/>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وإن نوى على هذا الرجل فبان امرأة أو العكس</a:t>
            </a:r>
          </a:p>
          <a:p>
            <a:pPr algn="ctr"/>
            <a:r>
              <a:rPr lang="ar-SA" sz="3000" b="1" dirty="0">
                <a:latin typeface="Microsoft Uighur" pitchFamily="2" charset="-78"/>
                <a:cs typeface="Microsoft Uighur" pitchFamily="2" charset="-78"/>
              </a:rPr>
              <a:t> أجزأ لقوة التعيين</a:t>
            </a:r>
          </a:p>
          <a:p>
            <a:pPr algn="ctr"/>
            <a:r>
              <a:rPr lang="ar-SA" sz="3000" b="1" dirty="0">
                <a:latin typeface="Microsoft Uighur" pitchFamily="2" charset="-78"/>
                <a:cs typeface="Microsoft Uighur" pitchFamily="2" charset="-78"/>
              </a:rPr>
              <a:t> قاله أبو المعالي</a:t>
            </a:r>
          </a:p>
        </p:txBody>
      </p:sp>
      <p:cxnSp>
        <p:nvCxnSpPr>
          <p:cNvPr id="49" name="رابط كسهم مستقيم 48"/>
          <p:cNvCxnSpPr/>
          <p:nvPr/>
        </p:nvCxnSpPr>
        <p:spPr>
          <a:xfrm>
            <a:off x="4943872" y="2805885"/>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مستطيل مستدير الزوايا 21"/>
          <p:cNvSpPr/>
          <p:nvPr/>
        </p:nvSpPr>
        <p:spPr>
          <a:xfrm rot="20935485">
            <a:off x="7965392" y="1542771"/>
            <a:ext cx="1361222" cy="738059"/>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مستدير الزوايا 22"/>
          <p:cNvSpPr/>
          <p:nvPr/>
        </p:nvSpPr>
        <p:spPr>
          <a:xfrm>
            <a:off x="7791183" y="1574091"/>
            <a:ext cx="1751948" cy="675421"/>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ويشترط لها</a:t>
            </a:r>
          </a:p>
        </p:txBody>
      </p:sp>
    </p:spTree>
    <p:extLst>
      <p:ext uri="{BB962C8B-B14F-4D97-AF65-F5344CB8AC3E}">
        <p14:creationId xmlns:p14="http://schemas.microsoft.com/office/powerpoint/2010/main" val="335288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29" name="مستطيل مستدير الزوايا 28"/>
          <p:cNvSpPr/>
          <p:nvPr/>
        </p:nvSpPr>
        <p:spPr>
          <a:xfrm>
            <a:off x="2135563" y="2065217"/>
            <a:ext cx="6114887"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2- إسلام الميت </a:t>
            </a:r>
          </a:p>
        </p:txBody>
      </p:sp>
      <p:sp>
        <p:nvSpPr>
          <p:cNvPr id="30" name="مستطيل مستدير الزوايا 29"/>
          <p:cNvSpPr/>
          <p:nvPr/>
        </p:nvSpPr>
        <p:spPr>
          <a:xfrm>
            <a:off x="2135560" y="2700713"/>
            <a:ext cx="6114888"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3- وطهارته  من الحدث و النجس مع القدرة وإلا يمم وصلى عليه </a:t>
            </a:r>
          </a:p>
        </p:txBody>
      </p:sp>
      <p:sp>
        <p:nvSpPr>
          <p:cNvPr id="31" name="مستطيل مستدير الزوايا 30"/>
          <p:cNvSpPr/>
          <p:nvPr/>
        </p:nvSpPr>
        <p:spPr>
          <a:xfrm>
            <a:off x="2135563" y="3263618"/>
            <a:ext cx="6114887"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4- </a:t>
            </a:r>
            <a:r>
              <a:rPr lang="ar-SA" sz="3000" dirty="0" err="1">
                <a:solidFill>
                  <a:sysClr val="windowText" lastClr="000000"/>
                </a:solidFill>
                <a:latin typeface="Microsoft Uighur" pitchFamily="2" charset="-78"/>
                <a:cs typeface="Microsoft Uighur" pitchFamily="2" charset="-78"/>
              </a:rPr>
              <a:t>والإستقبال</a:t>
            </a:r>
            <a:endParaRPr lang="ar-SA" sz="3000" dirty="0">
              <a:solidFill>
                <a:sysClr val="windowText" lastClr="000000"/>
              </a:solidFill>
              <a:latin typeface="Microsoft Uighur" pitchFamily="2" charset="-78"/>
              <a:cs typeface="Microsoft Uighur" pitchFamily="2" charset="-78"/>
            </a:endParaRPr>
          </a:p>
        </p:txBody>
      </p:sp>
      <p:sp>
        <p:nvSpPr>
          <p:cNvPr id="32" name="مستطيل مستدير الزوايا 31"/>
          <p:cNvSpPr/>
          <p:nvPr/>
        </p:nvSpPr>
        <p:spPr>
          <a:xfrm>
            <a:off x="2135563" y="3911808"/>
            <a:ext cx="6114887"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5- والسترة كمكتوبة </a:t>
            </a:r>
          </a:p>
        </p:txBody>
      </p:sp>
      <p:sp>
        <p:nvSpPr>
          <p:cNvPr id="33" name="مستطيل مستدير الزوايا 32"/>
          <p:cNvSpPr/>
          <p:nvPr/>
        </p:nvSpPr>
        <p:spPr>
          <a:xfrm>
            <a:off x="2130042" y="4536512"/>
            <a:ext cx="6114887" cy="904319"/>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6- وحضور الميت بين يديه</a:t>
            </a:r>
          </a:p>
          <a:p>
            <a:pPr algn="ctr"/>
            <a:r>
              <a:rPr lang="ar-SA" sz="3000" dirty="0">
                <a:solidFill>
                  <a:schemeClr val="tx1"/>
                </a:solidFill>
                <a:latin typeface="Microsoft Uighur" pitchFamily="2" charset="-78"/>
                <a:cs typeface="Microsoft Uighur" pitchFamily="2" charset="-78"/>
              </a:rPr>
              <a:t> فلا تصح [الصلاة] على جنازة محمولة ولا من وراء جدار</a:t>
            </a:r>
          </a:p>
        </p:txBody>
      </p:sp>
      <p:cxnSp>
        <p:nvCxnSpPr>
          <p:cNvPr id="4" name="رابط مستقيم 3"/>
          <p:cNvCxnSpPr/>
          <p:nvPr/>
        </p:nvCxnSpPr>
        <p:spPr>
          <a:xfrm flipH="1" flipV="1">
            <a:off x="5187482" y="1357926"/>
            <a:ext cx="5522" cy="70729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a:off x="5187485" y="1357923"/>
            <a:ext cx="258943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6" name="مستطيل مستدير الزوايا 35"/>
          <p:cNvSpPr/>
          <p:nvPr/>
        </p:nvSpPr>
        <p:spPr>
          <a:xfrm>
            <a:off x="7776921" y="1110445"/>
            <a:ext cx="2553290" cy="491129"/>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cs typeface="Akhbar MT" pitchFamily="2" charset="-78"/>
              </a:rPr>
              <a:t>[تابع]ويشترط لها</a:t>
            </a:r>
          </a:p>
        </p:txBody>
      </p:sp>
    </p:spTree>
    <p:extLst>
      <p:ext uri="{BB962C8B-B14F-4D97-AF65-F5344CB8AC3E}">
        <p14:creationId xmlns:p14="http://schemas.microsoft.com/office/powerpoint/2010/main" val="846499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6312024" y="1392394"/>
            <a:ext cx="3698578" cy="528531"/>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ومن فاته شيء من التكبير قضاه ندباً</a:t>
            </a:r>
          </a:p>
        </p:txBody>
      </p:sp>
      <p:sp>
        <p:nvSpPr>
          <p:cNvPr id="5" name="مربع نص 4"/>
          <p:cNvSpPr txBox="1"/>
          <p:nvPr/>
        </p:nvSpPr>
        <p:spPr>
          <a:xfrm>
            <a:off x="1813822" y="1525838"/>
            <a:ext cx="4305720" cy="2246769"/>
          </a:xfrm>
          <a:prstGeom prst="rect">
            <a:avLst/>
          </a:prstGeom>
          <a:noFill/>
          <a:ln>
            <a:solidFill>
              <a:schemeClr val="bg2">
                <a:lumMod val="25000"/>
              </a:schemeClr>
            </a:solidFill>
          </a:ln>
        </p:spPr>
        <p:txBody>
          <a:bodyPr wrap="square" rtlCol="1">
            <a:spAutoFit/>
          </a:bodyPr>
          <a:lstStyle/>
          <a:p>
            <a:r>
              <a:rPr lang="ar-SA" sz="2800" b="1" dirty="0">
                <a:latin typeface="Microsoft Uighur" pitchFamily="2" charset="-78"/>
                <a:cs typeface="Microsoft Uighur" pitchFamily="2" charset="-78"/>
              </a:rPr>
              <a:t>لأن القضاء يحكي الأداء كسائر الصلوات والمقضي أول صلاته يأتي فيه بحسب ذلك </a:t>
            </a:r>
          </a:p>
          <a:p>
            <a:r>
              <a:rPr lang="ar-SA" sz="2800" b="1" dirty="0">
                <a:latin typeface="Microsoft Uighur" pitchFamily="2" charset="-78"/>
                <a:cs typeface="Microsoft Uighur" pitchFamily="2" charset="-78"/>
              </a:rPr>
              <a:t>وإن خشي رفعها تابع التكبير :  1- رفعت 2- أم لا </a:t>
            </a:r>
          </a:p>
          <a:p>
            <a:r>
              <a:rPr lang="ar-SA" sz="2800" b="1" dirty="0">
                <a:latin typeface="Microsoft Uighur" pitchFamily="2" charset="-78"/>
                <a:cs typeface="Microsoft Uighur" pitchFamily="2" charset="-78"/>
              </a:rPr>
              <a:t>وإن سلم مع الإمام ولم يقضه صحت لقوله </a:t>
            </a:r>
            <a:r>
              <a:rPr lang="ar-SA" sz="2800" b="1" dirty="0">
                <a:latin typeface="Microsoft Uighur" pitchFamily="2" charset="-78"/>
                <a:cs typeface="Microsoft Uighur" pitchFamily="2" charset="-78"/>
                <a:sym typeface="AGA Arabesque"/>
              </a:rPr>
              <a:t> لعائشة «و ما فاتك لا قضاء عليك»</a:t>
            </a:r>
            <a:endParaRPr lang="ar-SA" sz="2800" b="1" dirty="0">
              <a:latin typeface="Microsoft Uighur" pitchFamily="2" charset="-78"/>
              <a:cs typeface="Microsoft Uighur" pitchFamily="2" charset="-78"/>
            </a:endParaRPr>
          </a:p>
        </p:txBody>
      </p:sp>
      <p:sp>
        <p:nvSpPr>
          <p:cNvPr id="7" name="مستطيل مستدير الزوايا 6"/>
          <p:cNvSpPr/>
          <p:nvPr/>
        </p:nvSpPr>
        <p:spPr>
          <a:xfrm>
            <a:off x="8040219" y="486562"/>
            <a:ext cx="2160289"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[تابع صلاة الميت]</a:t>
            </a:r>
          </a:p>
        </p:txBody>
      </p:sp>
      <p:sp>
        <p:nvSpPr>
          <p:cNvPr id="12" name="مستطيل مستدير الزوايا 11"/>
          <p:cNvSpPr/>
          <p:nvPr/>
        </p:nvSpPr>
        <p:spPr>
          <a:xfrm>
            <a:off x="6322327" y="2908508"/>
            <a:ext cx="3878178" cy="864096"/>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ومن فاتته الصلاة عليه أي: على الميت صلى على القبر إلى شهر من دفنه</a:t>
            </a:r>
          </a:p>
        </p:txBody>
      </p:sp>
      <p:cxnSp>
        <p:nvCxnSpPr>
          <p:cNvPr id="13" name="رابط مستقيم 12"/>
          <p:cNvCxnSpPr/>
          <p:nvPr/>
        </p:nvCxnSpPr>
        <p:spPr>
          <a:xfrm flipH="1">
            <a:off x="10006185" y="1652566"/>
            <a:ext cx="33387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5" name="مربع نص 34"/>
          <p:cNvSpPr txBox="1"/>
          <p:nvPr/>
        </p:nvSpPr>
        <p:spPr>
          <a:xfrm>
            <a:off x="1703512" y="4221088"/>
            <a:ext cx="7306538" cy="1815882"/>
          </a:xfrm>
          <a:prstGeom prst="rect">
            <a:avLst/>
          </a:prstGeom>
          <a:noFill/>
          <a:ln>
            <a:solidFill>
              <a:schemeClr val="bg2">
                <a:lumMod val="25000"/>
              </a:schemeClr>
            </a:solidFill>
          </a:ln>
        </p:spPr>
        <p:txBody>
          <a:bodyPr wrap="square" rtlCol="1">
            <a:spAutoFit/>
          </a:bodyPr>
          <a:lstStyle/>
          <a:p>
            <a:pPr algn="ctr"/>
            <a:r>
              <a:rPr lang="ar-SA" sz="2800" b="1" dirty="0">
                <a:latin typeface="Microsoft Uighur" pitchFamily="2" charset="-78"/>
                <a:cs typeface="Microsoft Uighur" pitchFamily="2" charset="-78"/>
              </a:rPr>
              <a:t>-لما في الصحيحين من حديث أبي هريرة و ابن عباس «أن النبي</a:t>
            </a:r>
            <a:r>
              <a:rPr lang="ar-SA" sz="2800" b="1" dirty="0">
                <a:latin typeface="Microsoft Uighur" pitchFamily="2" charset="-78"/>
                <a:cs typeface="Microsoft Uighur" pitchFamily="2" charset="-78"/>
                <a:sym typeface="AGA Arabesque"/>
              </a:rPr>
              <a:t></a:t>
            </a:r>
            <a:r>
              <a:rPr lang="ar-SA" sz="2800" b="1" dirty="0">
                <a:latin typeface="Microsoft Uighur" pitchFamily="2" charset="-78"/>
                <a:cs typeface="Microsoft Uighur" pitchFamily="2" charset="-78"/>
              </a:rPr>
              <a:t> صلى على القبر»</a:t>
            </a:r>
          </a:p>
          <a:p>
            <a:pPr algn="ctr"/>
            <a:r>
              <a:rPr lang="ar-SA" sz="2800" b="1" dirty="0">
                <a:latin typeface="Microsoft Uighur" pitchFamily="2" charset="-78"/>
                <a:cs typeface="Microsoft Uighur" pitchFamily="2" charset="-78"/>
              </a:rPr>
              <a:t>-وعن سعيد ب المسيب « أن أم سعد ممات والنبي</a:t>
            </a:r>
            <a:r>
              <a:rPr lang="ar-SA" sz="2800" b="1" dirty="0">
                <a:latin typeface="Microsoft Uighur" pitchFamily="2" charset="-78"/>
                <a:cs typeface="Microsoft Uighur" pitchFamily="2" charset="-78"/>
                <a:sym typeface="AGA Arabesque"/>
              </a:rPr>
              <a:t> غائب فلما قدم صلى عليها وقد مضى لذلك شهر» رواه الترمذي ورواته ثقات قال أحمد «أكثر ما سمعت هذا» وتحرم بعده ما لم تكن زيادة يسيرة </a:t>
            </a:r>
            <a:endParaRPr lang="ar-SA" sz="2800" b="1" dirty="0">
              <a:latin typeface="Microsoft Uighur" pitchFamily="2" charset="-78"/>
              <a:cs typeface="Microsoft Uighur" pitchFamily="2" charset="-78"/>
            </a:endParaRPr>
          </a:p>
        </p:txBody>
      </p:sp>
      <p:cxnSp>
        <p:nvCxnSpPr>
          <p:cNvPr id="2053" name="رابط مستقيم 2052"/>
          <p:cNvCxnSpPr/>
          <p:nvPr/>
        </p:nvCxnSpPr>
        <p:spPr>
          <a:xfrm flipV="1">
            <a:off x="10350728" y="1052736"/>
            <a:ext cx="0" cy="5998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55" name="رابط مستقيم 2054"/>
          <p:cNvCxnSpPr/>
          <p:nvPr/>
        </p:nvCxnSpPr>
        <p:spPr>
          <a:xfrm flipH="1">
            <a:off x="4295800" y="1052736"/>
            <a:ext cx="604867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57" name="رابط كسهم مستقيم 2056"/>
          <p:cNvCxnSpPr/>
          <p:nvPr/>
        </p:nvCxnSpPr>
        <p:spPr>
          <a:xfrm>
            <a:off x="4295800" y="1052739"/>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flipH="1">
            <a:off x="10200508" y="3340556"/>
            <a:ext cx="16693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رابط مستقيم 45"/>
          <p:cNvCxnSpPr/>
          <p:nvPr/>
        </p:nvCxnSpPr>
        <p:spPr>
          <a:xfrm flipV="1">
            <a:off x="10367440" y="3340556"/>
            <a:ext cx="13288" cy="152860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61" name="رابط كسهم مستقيم 2060"/>
          <p:cNvCxnSpPr/>
          <p:nvPr/>
        </p:nvCxnSpPr>
        <p:spPr>
          <a:xfrm flipH="1">
            <a:off x="9264352" y="4869160"/>
            <a:ext cx="1116376"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127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a:solidFill>
            <a:srgbClr val="A2965C"/>
          </a:solidFill>
        </p:spPr>
      </p:pic>
      <p:cxnSp>
        <p:nvCxnSpPr>
          <p:cNvPr id="4" name="رابط مستقيم 3"/>
          <p:cNvCxnSpPr/>
          <p:nvPr/>
        </p:nvCxnSpPr>
        <p:spPr>
          <a:xfrm>
            <a:off x="10468520" y="580148"/>
            <a:ext cx="0" cy="276717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4995912" y="580145"/>
            <a:ext cx="54726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flipH="1">
            <a:off x="4995912" y="3347318"/>
            <a:ext cx="54726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H="1">
            <a:off x="10036472" y="1804281"/>
            <a:ext cx="43204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مستطيل مستدير الزوايا 10"/>
          <p:cNvSpPr/>
          <p:nvPr/>
        </p:nvSpPr>
        <p:spPr>
          <a:xfrm>
            <a:off x="7732216" y="1516249"/>
            <a:ext cx="2340222"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[الصلاة على الغائب]</a:t>
            </a:r>
          </a:p>
        </p:txBody>
      </p:sp>
      <p:sp>
        <p:nvSpPr>
          <p:cNvPr id="13" name="مستطيل مستدير الزوايا 12"/>
          <p:cNvSpPr/>
          <p:nvPr/>
        </p:nvSpPr>
        <p:spPr>
          <a:xfrm>
            <a:off x="2547640" y="1156209"/>
            <a:ext cx="4896544"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يصلى على الغائب عن البلد ولو دون مسافر قصر</a:t>
            </a:r>
          </a:p>
        </p:txBody>
      </p:sp>
      <p:sp>
        <p:nvSpPr>
          <p:cNvPr id="14" name="مستطيل مستدير الزوايا 13"/>
          <p:cNvSpPr/>
          <p:nvPr/>
        </p:nvSpPr>
        <p:spPr>
          <a:xfrm>
            <a:off x="2547640" y="1791705"/>
            <a:ext cx="4896544"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فتجوز صلاة الإمام والآحاد عليه بالنية شهر</a:t>
            </a:r>
          </a:p>
        </p:txBody>
      </p:sp>
      <p:sp>
        <p:nvSpPr>
          <p:cNvPr id="15" name="مستطيل مستدير الزوايا 14"/>
          <p:cNvSpPr/>
          <p:nvPr/>
        </p:nvSpPr>
        <p:spPr>
          <a:xfrm>
            <a:off x="2547640" y="2354610"/>
            <a:ext cx="4896544"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«لصلاته </a:t>
            </a:r>
            <a:r>
              <a:rPr lang="ar-SA" sz="3000" dirty="0">
                <a:solidFill>
                  <a:sysClr val="windowText" lastClr="000000"/>
                </a:solidFill>
                <a:latin typeface="Microsoft Uighur" pitchFamily="2" charset="-78"/>
                <a:cs typeface="Microsoft Uighur" pitchFamily="2" charset="-78"/>
                <a:sym typeface="AGA Arabesque"/>
              </a:rPr>
              <a:t> على النجاشي»</a:t>
            </a:r>
            <a:endParaRPr lang="ar-SA" sz="3000" dirty="0">
              <a:solidFill>
                <a:sysClr val="windowText" lastClr="000000"/>
              </a:solidFill>
              <a:latin typeface="Microsoft Uighur" pitchFamily="2" charset="-78"/>
              <a:cs typeface="Microsoft Uighur" pitchFamily="2" charset="-78"/>
            </a:endParaRPr>
          </a:p>
        </p:txBody>
      </p:sp>
      <p:cxnSp>
        <p:nvCxnSpPr>
          <p:cNvPr id="18" name="رابط كسهم مستقيم 17"/>
          <p:cNvCxnSpPr/>
          <p:nvPr/>
        </p:nvCxnSpPr>
        <p:spPr>
          <a:xfrm>
            <a:off x="4995912" y="580145"/>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V="1">
            <a:off x="4995912" y="2997550"/>
            <a:ext cx="0" cy="349771"/>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H="1">
            <a:off x="4081764" y="4845835"/>
            <a:ext cx="417646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6" name="مستطيل مستدير الزوايا 25"/>
          <p:cNvSpPr/>
          <p:nvPr/>
        </p:nvSpPr>
        <p:spPr>
          <a:xfrm>
            <a:off x="3719736" y="4385420"/>
            <a:ext cx="4752528"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وإن وجد بعض ميت لم يصل عليه فككله إلا </a:t>
            </a:r>
          </a:p>
        </p:txBody>
      </p:sp>
      <p:cxnSp>
        <p:nvCxnSpPr>
          <p:cNvPr id="29" name="رابط كسهم مستقيم 28"/>
          <p:cNvCxnSpPr/>
          <p:nvPr/>
        </p:nvCxnSpPr>
        <p:spPr>
          <a:xfrm>
            <a:off x="4081761" y="4839534"/>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a:off x="6123160" y="4839537"/>
            <a:ext cx="0" cy="416929"/>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رابط كسهم مستقيم 30"/>
          <p:cNvCxnSpPr/>
          <p:nvPr/>
        </p:nvCxnSpPr>
        <p:spPr>
          <a:xfrm>
            <a:off x="8243988" y="4839534"/>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مستطيل مستدير الزوايا 35"/>
          <p:cNvSpPr/>
          <p:nvPr/>
        </p:nvSpPr>
        <p:spPr>
          <a:xfrm>
            <a:off x="3527836" y="5271582"/>
            <a:ext cx="1107850"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والسن</a:t>
            </a:r>
          </a:p>
        </p:txBody>
      </p:sp>
      <p:sp>
        <p:nvSpPr>
          <p:cNvPr id="37" name="مستطيل مستدير الزوايا 36"/>
          <p:cNvSpPr/>
          <p:nvPr/>
        </p:nvSpPr>
        <p:spPr>
          <a:xfrm>
            <a:off x="5551812" y="5271582"/>
            <a:ext cx="1142701"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والظفر</a:t>
            </a:r>
          </a:p>
        </p:txBody>
      </p:sp>
      <p:sp>
        <p:nvSpPr>
          <p:cNvPr id="38" name="مستطيل مستدير الزوايا 37"/>
          <p:cNvSpPr/>
          <p:nvPr/>
        </p:nvSpPr>
        <p:spPr>
          <a:xfrm>
            <a:off x="7753987" y="5271582"/>
            <a:ext cx="980007"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الشعر</a:t>
            </a:r>
          </a:p>
        </p:txBody>
      </p:sp>
      <p:sp>
        <p:nvSpPr>
          <p:cNvPr id="39" name="مستطيل مستدير الزوايا 38"/>
          <p:cNvSpPr/>
          <p:nvPr/>
        </p:nvSpPr>
        <p:spPr>
          <a:xfrm>
            <a:off x="2024409" y="5731839"/>
            <a:ext cx="6912768" cy="4459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 فيغسل ويكفن ويصلى عليه ثم إن وجد الباقي فكذلك ويدفن بجنبه </a:t>
            </a:r>
          </a:p>
        </p:txBody>
      </p:sp>
      <p:sp>
        <p:nvSpPr>
          <p:cNvPr id="23" name="مستطيل مستدير الزوايا 22"/>
          <p:cNvSpPr/>
          <p:nvPr/>
        </p:nvSpPr>
        <p:spPr>
          <a:xfrm>
            <a:off x="1905136" y="3668421"/>
            <a:ext cx="4789374" cy="539330"/>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b="1" dirty="0">
                <a:solidFill>
                  <a:sysClr val="windowText" lastClr="000000"/>
                </a:solidFill>
                <a:cs typeface="Akhbar MT" pitchFamily="2" charset="-78"/>
              </a:rPr>
              <a:t>وكذا غريق وأسير ونحوهما [أي مثل الغريق]</a:t>
            </a:r>
          </a:p>
        </p:txBody>
      </p:sp>
      <p:pic>
        <p:nvPicPr>
          <p:cNvPr id="27" name="صورة 26">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6302479" y="3773592"/>
            <a:ext cx="272582" cy="328993"/>
          </a:xfrm>
          <a:prstGeom prst="rect">
            <a:avLst/>
          </a:prstGeom>
        </p:spPr>
      </p:pic>
    </p:spTree>
    <p:extLst>
      <p:ext uri="{BB962C8B-B14F-4D97-AF65-F5344CB8AC3E}">
        <p14:creationId xmlns:p14="http://schemas.microsoft.com/office/powerpoint/2010/main" val="3597127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cxnSp>
        <p:nvCxnSpPr>
          <p:cNvPr id="3" name="رابط مستقيم 2"/>
          <p:cNvCxnSpPr/>
          <p:nvPr/>
        </p:nvCxnSpPr>
        <p:spPr>
          <a:xfrm flipH="1">
            <a:off x="4329216" y="837742"/>
            <a:ext cx="417646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 name="مستطيل مستدير الزوايا 3"/>
          <p:cNvSpPr/>
          <p:nvPr/>
        </p:nvSpPr>
        <p:spPr>
          <a:xfrm>
            <a:off x="3967188" y="377327"/>
            <a:ext cx="4752528"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ولا يصلى على </a:t>
            </a:r>
          </a:p>
        </p:txBody>
      </p:sp>
      <p:cxnSp>
        <p:nvCxnSpPr>
          <p:cNvPr id="5" name="رابط كسهم مستقيم 4"/>
          <p:cNvCxnSpPr/>
          <p:nvPr/>
        </p:nvCxnSpPr>
        <p:spPr>
          <a:xfrm>
            <a:off x="4329213" y="831441"/>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6370612" y="831444"/>
            <a:ext cx="0" cy="416929"/>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8491440" y="831441"/>
            <a:ext cx="0" cy="432048"/>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7"/>
          <p:cNvSpPr/>
          <p:nvPr/>
        </p:nvSpPr>
        <p:spPr>
          <a:xfrm>
            <a:off x="3380337" y="1443634"/>
            <a:ext cx="1897757"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ولا على بعض حي مدة حياته</a:t>
            </a:r>
          </a:p>
        </p:txBody>
      </p:sp>
      <p:sp>
        <p:nvSpPr>
          <p:cNvPr id="9" name="مستطيل مستدير الزوايا 8"/>
          <p:cNvSpPr/>
          <p:nvPr/>
        </p:nvSpPr>
        <p:spPr>
          <a:xfrm>
            <a:off x="5524802" y="1468633"/>
            <a:ext cx="1691620"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ولا مستحيل بإحراق ونحوه</a:t>
            </a:r>
          </a:p>
        </p:txBody>
      </p:sp>
      <p:sp>
        <p:nvSpPr>
          <p:cNvPr id="10" name="مستطيل مستدير الزوايا 9"/>
          <p:cNvSpPr/>
          <p:nvPr/>
        </p:nvSpPr>
        <p:spPr>
          <a:xfrm>
            <a:off x="7629332" y="1263489"/>
            <a:ext cx="1752697"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مأكول ببطن آكل</a:t>
            </a:r>
          </a:p>
        </p:txBody>
      </p:sp>
      <p:sp>
        <p:nvSpPr>
          <p:cNvPr id="12" name="مستطيل مستدير الزوايا 11"/>
          <p:cNvSpPr/>
          <p:nvPr/>
        </p:nvSpPr>
        <p:spPr>
          <a:xfrm rot="20935485">
            <a:off x="8656867" y="1916654"/>
            <a:ext cx="1327482"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مستدير الزوايا 12"/>
          <p:cNvSpPr/>
          <p:nvPr/>
        </p:nvSpPr>
        <p:spPr>
          <a:xfrm>
            <a:off x="8469635" y="1949237"/>
            <a:ext cx="1751948"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ولا يسن</a:t>
            </a:r>
          </a:p>
        </p:txBody>
      </p:sp>
      <p:cxnSp>
        <p:nvCxnSpPr>
          <p:cNvPr id="17" name="رابط مستقيم 16"/>
          <p:cNvCxnSpPr/>
          <p:nvPr/>
        </p:nvCxnSpPr>
        <p:spPr>
          <a:xfrm>
            <a:off x="10221583" y="2216565"/>
            <a:ext cx="21872" cy="65870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H="1">
            <a:off x="9849013" y="2866166"/>
            <a:ext cx="37257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مستطيل مستدير الزوايا 19"/>
          <p:cNvSpPr/>
          <p:nvPr/>
        </p:nvSpPr>
        <p:spPr>
          <a:xfrm>
            <a:off x="2899663" y="2659241"/>
            <a:ext cx="6976404" cy="432048"/>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أن يصلي الإمام الأعظم ولا إمام كل قرية وهو إليها في القضاء</a:t>
            </a:r>
          </a:p>
        </p:txBody>
      </p:sp>
      <p:sp>
        <p:nvSpPr>
          <p:cNvPr id="27" name="مستطيل مستدير الزوايا 26"/>
          <p:cNvSpPr/>
          <p:nvPr/>
        </p:nvSpPr>
        <p:spPr>
          <a:xfrm>
            <a:off x="1524000" y="3645024"/>
            <a:ext cx="8964488" cy="1677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b="1" dirty="0">
                <a:solidFill>
                  <a:sysClr val="windowText" lastClr="000000"/>
                </a:solidFill>
                <a:latin typeface="Microsoft Uighur" pitchFamily="2" charset="-78"/>
                <a:cs typeface="Microsoft Uighur" pitchFamily="2" charset="-78"/>
              </a:rPr>
              <a:t>1- على الغال </a:t>
            </a:r>
            <a:r>
              <a:rPr lang="ar-SA" sz="3000" dirty="0">
                <a:solidFill>
                  <a:sysClr val="windowText" lastClr="000000"/>
                </a:solidFill>
                <a:latin typeface="Microsoft Uighur" pitchFamily="2" charset="-78"/>
                <a:cs typeface="Microsoft Uighur" pitchFamily="2" charset="-78"/>
              </a:rPr>
              <a:t>وهو من كتم شيئاً مما غنمه لما روى زيد بن خالد قال «توفي رجل من جهينة يوم خيبر» فذكر ذلك لرسول الله</a:t>
            </a:r>
            <a:r>
              <a:rPr lang="ar-SA" sz="3000" dirty="0">
                <a:solidFill>
                  <a:sysClr val="windowText" lastClr="000000"/>
                </a:solidFill>
                <a:latin typeface="Microsoft Uighur" pitchFamily="2" charset="-78"/>
                <a:cs typeface="Microsoft Uighur" pitchFamily="2" charset="-78"/>
                <a:sym typeface="AGA Arabesque"/>
              </a:rPr>
              <a:t> فقال «صلوا على صاحبكم» فتغيرت وجوه القوم</a:t>
            </a:r>
          </a:p>
          <a:p>
            <a:r>
              <a:rPr lang="ar-SA" sz="3000" dirty="0">
                <a:solidFill>
                  <a:sysClr val="windowText" lastClr="000000"/>
                </a:solidFill>
                <a:latin typeface="Microsoft Uighur" pitchFamily="2" charset="-78"/>
                <a:cs typeface="Microsoft Uighur" pitchFamily="2" charset="-78"/>
                <a:sym typeface="AGA Arabesque"/>
              </a:rPr>
              <a:t> فلما رأى ما بهم قال «إن صاحبكم غل في سبيل الله»</a:t>
            </a:r>
          </a:p>
          <a:p>
            <a:r>
              <a:rPr lang="ar-SA" sz="3000" dirty="0">
                <a:solidFill>
                  <a:sysClr val="windowText" lastClr="000000"/>
                </a:solidFill>
                <a:latin typeface="Microsoft Uighur" pitchFamily="2" charset="-78"/>
                <a:cs typeface="Microsoft Uighur" pitchFamily="2" charset="-78"/>
                <a:sym typeface="AGA Arabesque"/>
              </a:rPr>
              <a:t> ففتشنا متاعه فوجدنا فيه خرزاً من خرز اليهود ما يساوي درهمين </a:t>
            </a:r>
          </a:p>
          <a:p>
            <a:r>
              <a:rPr lang="ar-SA" sz="3000" dirty="0">
                <a:solidFill>
                  <a:sysClr val="windowText" lastClr="000000"/>
                </a:solidFill>
                <a:latin typeface="Microsoft Uighur" pitchFamily="2" charset="-78"/>
                <a:cs typeface="Microsoft Uighur" pitchFamily="2" charset="-78"/>
                <a:sym typeface="AGA Arabesque"/>
              </a:rPr>
              <a:t> </a:t>
            </a:r>
            <a:r>
              <a:rPr lang="ar-SA" sz="3000" b="1" dirty="0">
                <a:solidFill>
                  <a:sysClr val="windowText" lastClr="000000"/>
                </a:solidFill>
                <a:latin typeface="Microsoft Uighur" pitchFamily="2" charset="-78"/>
                <a:cs typeface="Microsoft Uighur" pitchFamily="2" charset="-78"/>
                <a:sym typeface="AGA Arabesque"/>
              </a:rPr>
              <a:t>2- ولا قاتل نفسه عمداً </a:t>
            </a:r>
            <a:r>
              <a:rPr lang="ar-SA" sz="3000" dirty="0">
                <a:solidFill>
                  <a:sysClr val="windowText" lastClr="000000"/>
                </a:solidFill>
                <a:latin typeface="Microsoft Uighur" pitchFamily="2" charset="-78"/>
                <a:cs typeface="Microsoft Uighur" pitchFamily="2" charset="-78"/>
                <a:sym typeface="AGA Arabesque"/>
              </a:rPr>
              <a:t>لما روى جابر بن سمرة « أن النبي  جاءوه برجل قد قتل نفسه  </a:t>
            </a:r>
            <a:r>
              <a:rPr lang="ar-SA" sz="3000" dirty="0" err="1">
                <a:solidFill>
                  <a:sysClr val="windowText" lastClr="000000"/>
                </a:solidFill>
                <a:latin typeface="Microsoft Uighur" pitchFamily="2" charset="-78"/>
                <a:cs typeface="Microsoft Uighur" pitchFamily="2" charset="-78"/>
                <a:sym typeface="AGA Arabesque"/>
              </a:rPr>
              <a:t>بمشاقص</a:t>
            </a:r>
            <a:r>
              <a:rPr lang="ar-SA" sz="3000" dirty="0">
                <a:solidFill>
                  <a:sysClr val="windowText" lastClr="000000"/>
                </a:solidFill>
                <a:latin typeface="Microsoft Uighur" pitchFamily="2" charset="-78"/>
                <a:cs typeface="Microsoft Uighur" pitchFamily="2" charset="-78"/>
                <a:sym typeface="AGA Arabesque"/>
              </a:rPr>
              <a:t> فلم يصل عليه» </a:t>
            </a:r>
            <a:endParaRPr lang="ar-SA" sz="3000" dirty="0">
              <a:solidFill>
                <a:sysClr val="windowText" lastClr="000000"/>
              </a:solidFill>
              <a:latin typeface="Microsoft Uighur" pitchFamily="2" charset="-78"/>
              <a:cs typeface="Microsoft Uighur" pitchFamily="2" charset="-78"/>
            </a:endParaRPr>
          </a:p>
        </p:txBody>
      </p:sp>
      <p:sp>
        <p:nvSpPr>
          <p:cNvPr id="21" name="مستطيل مستدير الزوايا 20"/>
          <p:cNvSpPr/>
          <p:nvPr/>
        </p:nvSpPr>
        <p:spPr>
          <a:xfrm>
            <a:off x="1847528" y="5589240"/>
            <a:ext cx="6048672" cy="720080"/>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ysClr val="windowText" lastClr="000000"/>
                </a:solidFill>
                <a:cs typeface="Akhbar MT" pitchFamily="2" charset="-78"/>
              </a:rPr>
              <a:t>    و </a:t>
            </a:r>
            <a:r>
              <a:rPr lang="ar-SA" sz="2800" dirty="0" err="1">
                <a:solidFill>
                  <a:sysClr val="windowText" lastClr="000000"/>
                </a:solidFill>
                <a:cs typeface="Akhbar MT" pitchFamily="2" charset="-78"/>
              </a:rPr>
              <a:t>المشاقص</a:t>
            </a:r>
            <a:r>
              <a:rPr lang="ar-SA" sz="2800" dirty="0">
                <a:solidFill>
                  <a:sysClr val="windowText" lastClr="000000"/>
                </a:solidFill>
                <a:cs typeface="Akhbar MT" pitchFamily="2" charset="-78"/>
              </a:rPr>
              <a:t> : جمع </a:t>
            </a:r>
            <a:r>
              <a:rPr lang="ar-SA" sz="2800" dirty="0" err="1">
                <a:solidFill>
                  <a:sysClr val="windowText" lastClr="000000"/>
                </a:solidFill>
                <a:cs typeface="Akhbar MT" pitchFamily="2" charset="-78"/>
              </a:rPr>
              <a:t>مشقص</a:t>
            </a:r>
            <a:r>
              <a:rPr lang="ar-SA" sz="2800" dirty="0">
                <a:solidFill>
                  <a:sysClr val="windowText" lastClr="000000"/>
                </a:solidFill>
                <a:cs typeface="Akhbar MT" pitchFamily="2" charset="-78"/>
              </a:rPr>
              <a:t> كمنبر نصل عريض أو نصل طويل أوسهم فيه ذلك يرمى به الوحش</a:t>
            </a:r>
          </a:p>
        </p:txBody>
      </p:sp>
      <p:pic>
        <p:nvPicPr>
          <p:cNvPr id="22" name="صورة 21">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7513740" y="5589243"/>
            <a:ext cx="272582" cy="328993"/>
          </a:xfrm>
          <a:prstGeom prst="rect">
            <a:avLst/>
          </a:prstGeom>
        </p:spPr>
      </p:pic>
    </p:spTree>
    <p:extLst>
      <p:ext uri="{BB962C8B-B14F-4D97-AF65-F5344CB8AC3E}">
        <p14:creationId xmlns:p14="http://schemas.microsoft.com/office/powerpoint/2010/main" val="35971271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cxnSp>
        <p:nvCxnSpPr>
          <p:cNvPr id="3" name="رابط مستقيم 2"/>
          <p:cNvCxnSpPr/>
          <p:nvPr/>
        </p:nvCxnSpPr>
        <p:spPr>
          <a:xfrm>
            <a:off x="10288462" y="1167089"/>
            <a:ext cx="0" cy="184074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 name="رابط مستقيم 3"/>
          <p:cNvCxnSpPr/>
          <p:nvPr/>
        </p:nvCxnSpPr>
        <p:spPr>
          <a:xfrm flipH="1">
            <a:off x="4815854" y="1167086"/>
            <a:ext cx="54726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flipH="1">
            <a:off x="4815854" y="3007829"/>
            <a:ext cx="54726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9856414" y="1746760"/>
            <a:ext cx="43204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مستطيل مستدير الزوايا 6"/>
          <p:cNvSpPr/>
          <p:nvPr/>
        </p:nvSpPr>
        <p:spPr>
          <a:xfrm>
            <a:off x="2783632" y="1458728"/>
            <a:ext cx="7072782"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ولا بأس بالصلاة عليه أي على الميت في المسجد إن أمن تلويثه</a:t>
            </a:r>
          </a:p>
        </p:txBody>
      </p:sp>
      <p:sp>
        <p:nvSpPr>
          <p:cNvPr id="8" name="مستطيل مستدير الزوايا 7"/>
          <p:cNvSpPr/>
          <p:nvPr/>
        </p:nvSpPr>
        <p:spPr>
          <a:xfrm>
            <a:off x="3667174" y="2215741"/>
            <a:ext cx="6141812"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ctr">
              <a:buFont typeface="Arial" pitchFamily="34" charset="0"/>
              <a:buChar char="•"/>
            </a:pPr>
            <a:r>
              <a:rPr lang="ar-SA" sz="3000" dirty="0">
                <a:solidFill>
                  <a:sysClr val="windowText" lastClr="000000"/>
                </a:solidFill>
                <a:latin typeface="Microsoft Uighur" pitchFamily="2" charset="-78"/>
                <a:cs typeface="Microsoft Uighur" pitchFamily="2" charset="-78"/>
              </a:rPr>
              <a:t>لقول عائشة «صلى رسول الله على سهل بن بيضاء في المسجد</a:t>
            </a:r>
          </a:p>
          <a:p>
            <a:pPr marL="457200" indent="-457200">
              <a:buFont typeface="Arial" pitchFamily="34" charset="0"/>
              <a:buChar char="•"/>
            </a:pPr>
            <a:r>
              <a:rPr lang="ar-SA" sz="3000" dirty="0">
                <a:solidFill>
                  <a:sysClr val="windowText" lastClr="000000"/>
                </a:solidFill>
                <a:latin typeface="Microsoft Uighur" pitchFamily="2" charset="-78"/>
                <a:cs typeface="Microsoft Uighur" pitchFamily="2" charset="-78"/>
              </a:rPr>
              <a:t>و «صلى على أبي بكر وعمر فيه </a:t>
            </a:r>
          </a:p>
        </p:txBody>
      </p:sp>
      <p:sp>
        <p:nvSpPr>
          <p:cNvPr id="9" name="مستطيل مستدير الزوايا 8"/>
          <p:cNvSpPr/>
          <p:nvPr/>
        </p:nvSpPr>
        <p:spPr>
          <a:xfrm>
            <a:off x="3666628" y="4270188"/>
            <a:ext cx="4896544"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وللمصلي : قيراط وهو أمر معلوم عند الله تعالى </a:t>
            </a:r>
          </a:p>
        </p:txBody>
      </p:sp>
      <p:sp>
        <p:nvSpPr>
          <p:cNvPr id="10" name="مستطيل مستدير الزوايا 9"/>
          <p:cNvSpPr/>
          <p:nvPr/>
        </p:nvSpPr>
        <p:spPr>
          <a:xfrm>
            <a:off x="3205411" y="5135400"/>
            <a:ext cx="5780086"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وله بتمام دفنها : آخر بشرط أن لا يفارقها من الصلاة حتى تدفن</a:t>
            </a:r>
          </a:p>
        </p:txBody>
      </p:sp>
      <p:sp>
        <p:nvSpPr>
          <p:cNvPr id="19" name="مستطيل مستدير الزوايا 18"/>
          <p:cNvSpPr/>
          <p:nvPr/>
        </p:nvSpPr>
        <p:spPr>
          <a:xfrm>
            <a:off x="4665017" y="3550108"/>
            <a:ext cx="2860874"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[أجر المصلي على الميت]</a:t>
            </a:r>
          </a:p>
        </p:txBody>
      </p:sp>
      <p:cxnSp>
        <p:nvCxnSpPr>
          <p:cNvPr id="21" name="رابط مستقيم 20"/>
          <p:cNvCxnSpPr>
            <a:endCxn id="9" idx="0"/>
          </p:cNvCxnSpPr>
          <p:nvPr/>
        </p:nvCxnSpPr>
        <p:spPr>
          <a:xfrm>
            <a:off x="6114900" y="4018160"/>
            <a:ext cx="0" cy="25202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a:endCxn id="10" idx="0"/>
          </p:cNvCxnSpPr>
          <p:nvPr/>
        </p:nvCxnSpPr>
        <p:spPr>
          <a:xfrm>
            <a:off x="6095454" y="4738240"/>
            <a:ext cx="0" cy="39716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30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12" name="مستطيل مستدير الزوايا 11"/>
          <p:cNvSpPr/>
          <p:nvPr/>
        </p:nvSpPr>
        <p:spPr>
          <a:xfrm>
            <a:off x="8644531" y="1859004"/>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سُنًّ :</a:t>
            </a:r>
          </a:p>
        </p:txBody>
      </p:sp>
      <p:sp>
        <p:nvSpPr>
          <p:cNvPr id="13" name="مربع نص 12"/>
          <p:cNvSpPr txBox="1"/>
          <p:nvPr/>
        </p:nvSpPr>
        <p:spPr>
          <a:xfrm>
            <a:off x="1775733" y="2487927"/>
            <a:ext cx="6643560" cy="954107"/>
          </a:xfrm>
          <a:prstGeom prst="rect">
            <a:avLst/>
          </a:prstGeom>
          <a:noFill/>
          <a:ln>
            <a:solidFill>
              <a:schemeClr val="bg2">
                <a:lumMod val="10000"/>
              </a:schemeClr>
            </a:solidFill>
          </a:ln>
        </p:spPr>
        <p:txBody>
          <a:bodyPr wrap="square" rtlCol="1">
            <a:spAutoFit/>
          </a:bodyPr>
          <a:lstStyle/>
          <a:p>
            <a:pPr algn="ctr"/>
            <a:r>
              <a:rPr lang="ar-SA" sz="2800" b="1" dirty="0">
                <a:latin typeface="Microsoft Uighur" pitchFamily="2" charset="-78"/>
                <a:cs typeface="Microsoft Uighur" pitchFamily="2" charset="-78"/>
              </a:rPr>
              <a:t>يقرأ عنده سورة </a:t>
            </a:r>
            <a:r>
              <a:rPr lang="ar-SA" sz="2800" b="1" dirty="0" err="1">
                <a:latin typeface="Microsoft Uighur" pitchFamily="2" charset="-78"/>
                <a:cs typeface="Microsoft Uighur" pitchFamily="2" charset="-78"/>
              </a:rPr>
              <a:t>يس</a:t>
            </a:r>
            <a:r>
              <a:rPr lang="ar-SA" sz="2800" b="1" dirty="0">
                <a:latin typeface="Microsoft Uighur" pitchFamily="2" charset="-78"/>
                <a:cs typeface="Microsoft Uighur" pitchFamily="2" charset="-78"/>
              </a:rPr>
              <a:t> لقوله «اقرؤوا على موتاكم سورة </a:t>
            </a:r>
            <a:r>
              <a:rPr lang="ar-SA" sz="2800" b="1" dirty="0" err="1">
                <a:latin typeface="Microsoft Uighur" pitchFamily="2" charset="-78"/>
                <a:cs typeface="Microsoft Uighur" pitchFamily="2" charset="-78"/>
              </a:rPr>
              <a:t>يس</a:t>
            </a:r>
            <a:r>
              <a:rPr lang="ar-SA" sz="2800" b="1" dirty="0">
                <a:latin typeface="Microsoft Uighur" pitchFamily="2" charset="-78"/>
                <a:cs typeface="Microsoft Uighur" pitchFamily="2" charset="-78"/>
              </a:rPr>
              <a:t>» </a:t>
            </a:r>
          </a:p>
          <a:p>
            <a:pPr algn="ctr"/>
            <a:r>
              <a:rPr lang="ar-SA" sz="2800" b="1" dirty="0">
                <a:latin typeface="Microsoft Uighur" pitchFamily="2" charset="-78"/>
                <a:cs typeface="Microsoft Uighur" pitchFamily="2" charset="-78"/>
              </a:rPr>
              <a:t>لأنه يسهل خروج الروح ويقرأ عنده أيضاً الفاتحة </a:t>
            </a:r>
          </a:p>
        </p:txBody>
      </p:sp>
      <p:cxnSp>
        <p:nvCxnSpPr>
          <p:cNvPr id="14" name="رابط مستقيم 13"/>
          <p:cNvCxnSpPr/>
          <p:nvPr/>
        </p:nvCxnSpPr>
        <p:spPr>
          <a:xfrm flipH="1">
            <a:off x="9949059" y="2158919"/>
            <a:ext cx="333870"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flipV="1">
            <a:off x="10293602" y="1559089"/>
            <a:ext cx="0" cy="59983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flipH="1" flipV="1">
            <a:off x="5097516" y="1559091"/>
            <a:ext cx="5189833" cy="1"/>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5097513" y="1559091"/>
            <a:ext cx="0" cy="599831"/>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مربع نص 17"/>
          <p:cNvSpPr txBox="1"/>
          <p:nvPr/>
        </p:nvSpPr>
        <p:spPr>
          <a:xfrm>
            <a:off x="1780669" y="3785301"/>
            <a:ext cx="6643560" cy="1384995"/>
          </a:xfrm>
          <a:prstGeom prst="rect">
            <a:avLst/>
          </a:prstGeom>
          <a:noFill/>
          <a:ln>
            <a:solidFill>
              <a:schemeClr val="bg2">
                <a:lumMod val="10000"/>
              </a:schemeClr>
            </a:solidFill>
          </a:ln>
        </p:spPr>
        <p:txBody>
          <a:bodyPr wrap="square" rtlCol="1">
            <a:spAutoFit/>
          </a:bodyPr>
          <a:lstStyle/>
          <a:p>
            <a:r>
              <a:rPr lang="ar-SA" sz="2800" b="1" dirty="0">
                <a:latin typeface="Microsoft Uighur" pitchFamily="2" charset="-78"/>
                <a:cs typeface="Microsoft Uighur" pitchFamily="2" charset="-78"/>
              </a:rPr>
              <a:t>يوجهه إلى القبلة لقوله صلى الله عليه وسلم عن البيت الحرام «قبلتكم أحياء وأمواتا» وعلى جنبه الأيمن أفضل إن كان المكان واسعاً وإلا  فعلى ظهره مستلقياً ورجلاه إلى القبلة ويرفع رأسه قليلاً ليصير وجهه إلى القبلة </a:t>
            </a:r>
          </a:p>
        </p:txBody>
      </p:sp>
      <p:cxnSp>
        <p:nvCxnSpPr>
          <p:cNvPr id="19" name="رابط مستقيم 18"/>
          <p:cNvCxnSpPr/>
          <p:nvPr/>
        </p:nvCxnSpPr>
        <p:spPr>
          <a:xfrm>
            <a:off x="10293602" y="2158922"/>
            <a:ext cx="0" cy="25662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a:off x="8832307" y="4725144"/>
            <a:ext cx="1450625" cy="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23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03716" y="2446406"/>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106908" y="2782671"/>
            <a:ext cx="2016224" cy="646331"/>
          </a:xfrm>
          <a:prstGeom prst="rect">
            <a:avLst/>
          </a:prstGeom>
          <a:noFill/>
        </p:spPr>
        <p:txBody>
          <a:bodyPr wrap="square" rtlCol="1">
            <a:spAutoFit/>
          </a:bodyPr>
          <a:lstStyle/>
          <a:p>
            <a:pPr algn="ctr"/>
            <a:r>
              <a:rPr lang="ar-SA" sz="3600" b="1" dirty="0">
                <a:solidFill>
                  <a:schemeClr val="bg2">
                    <a:lumMod val="10000"/>
                  </a:schemeClr>
                </a:solidFill>
                <a:cs typeface="Akhbar MT" pitchFamily="2" charset="-78"/>
              </a:rPr>
              <a:t>الأسئلة</a:t>
            </a:r>
          </a:p>
        </p:txBody>
      </p:sp>
    </p:spTree>
    <p:extLst>
      <p:ext uri="{BB962C8B-B14F-4D97-AF65-F5344CB8AC3E}">
        <p14:creationId xmlns:p14="http://schemas.microsoft.com/office/powerpoint/2010/main" val="18455954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72067" y="134076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7064810" y="1505333"/>
            <a:ext cx="2651467"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يكبر أربعاً لصلاة الميت؟</a:t>
            </a:r>
          </a:p>
        </p:txBody>
      </p:sp>
      <p:pic>
        <p:nvPicPr>
          <p:cNvPr id="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97887"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27848"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3251519" y="154721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9" name="مربع نص 8"/>
          <p:cNvSpPr txBox="1"/>
          <p:nvPr/>
        </p:nvSpPr>
        <p:spPr>
          <a:xfrm>
            <a:off x="4988241" y="152536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1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2636912"/>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17" name="مربع نص 16"/>
          <p:cNvSpPr txBox="1"/>
          <p:nvPr/>
        </p:nvSpPr>
        <p:spPr>
          <a:xfrm>
            <a:off x="6722869" y="2666267"/>
            <a:ext cx="3443555" cy="954107"/>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من واجبات الصلاة للميت </a:t>
            </a:r>
          </a:p>
          <a:p>
            <a:pPr algn="ctr"/>
            <a:r>
              <a:rPr lang="ar-SA" sz="2800" b="1" dirty="0">
                <a:solidFill>
                  <a:schemeClr val="bg2">
                    <a:lumMod val="10000"/>
                  </a:schemeClr>
                </a:solidFill>
                <a:cs typeface="Akhbar MT" pitchFamily="2" charset="-78"/>
              </a:rPr>
              <a:t>الدعاء له فيها ؟</a:t>
            </a:r>
          </a:p>
        </p:txBody>
      </p:sp>
      <p:pic>
        <p:nvPicPr>
          <p:cNvPr id="18"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0" name="مربع نص 19"/>
          <p:cNvSpPr txBox="1"/>
          <p:nvPr/>
        </p:nvSpPr>
        <p:spPr>
          <a:xfrm>
            <a:off x="3302321" y="2843354"/>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1" name="مربع نص 20"/>
          <p:cNvSpPr txBox="1"/>
          <p:nvPr/>
        </p:nvSpPr>
        <p:spPr>
          <a:xfrm>
            <a:off x="5039043" y="2821512"/>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2"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386104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p:cNvSpPr txBox="1"/>
          <p:nvPr/>
        </p:nvSpPr>
        <p:spPr>
          <a:xfrm>
            <a:off x="6722869" y="4045648"/>
            <a:ext cx="344355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أجر المصلي على الميت قيراط؟</a:t>
            </a:r>
          </a:p>
        </p:txBody>
      </p:sp>
      <p:pic>
        <p:nvPicPr>
          <p:cNvPr id="24"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6" name="مربع نص 25"/>
          <p:cNvSpPr txBox="1"/>
          <p:nvPr/>
        </p:nvSpPr>
        <p:spPr>
          <a:xfrm>
            <a:off x="3302321" y="406749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7" name="مربع نص 26"/>
          <p:cNvSpPr txBox="1"/>
          <p:nvPr/>
        </p:nvSpPr>
        <p:spPr>
          <a:xfrm>
            <a:off x="5039043" y="404564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8" name="صورة 27"/>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649838" y="1302287"/>
            <a:ext cx="446162" cy="446162"/>
          </a:xfrm>
          <a:prstGeom prst="rect">
            <a:avLst/>
          </a:prstGeom>
        </p:spPr>
      </p:pic>
      <p:pic>
        <p:nvPicPr>
          <p:cNvPr id="30" name="صورة 29"/>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700640" y="2620273"/>
            <a:ext cx="446162" cy="446162"/>
          </a:xfrm>
          <a:prstGeom prst="rect">
            <a:avLst/>
          </a:prstGeom>
        </p:spPr>
      </p:pic>
      <p:pic>
        <p:nvPicPr>
          <p:cNvPr id="31" name="صورة 30"/>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683735" y="3822567"/>
            <a:ext cx="446162" cy="446162"/>
          </a:xfrm>
          <a:prstGeom prst="rect">
            <a:avLst/>
          </a:prstGeom>
        </p:spPr>
      </p:pic>
    </p:spTree>
    <p:extLst>
      <p:ext uri="{BB962C8B-B14F-4D97-AF65-F5344CB8AC3E}">
        <p14:creationId xmlns:p14="http://schemas.microsoft.com/office/powerpoint/2010/main" val="2598458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4" name="مربع نص 3"/>
          <p:cNvSpPr txBox="1"/>
          <p:nvPr/>
        </p:nvSpPr>
        <p:spPr>
          <a:xfrm>
            <a:off x="1847528" y="5390881"/>
            <a:ext cx="3168352" cy="523220"/>
          </a:xfrm>
          <a:prstGeom prst="rect">
            <a:avLst/>
          </a:prstGeom>
          <a:noFill/>
        </p:spPr>
        <p:txBody>
          <a:bodyPr wrap="square" rtlCol="1">
            <a:spAutoFit/>
          </a:bodyPr>
          <a:lstStyle/>
          <a:p>
            <a:pPr algn="ctr"/>
            <a:r>
              <a:rPr lang="ar-SA" sz="2800" b="1" dirty="0">
                <a:solidFill>
                  <a:schemeClr val="bg2">
                    <a:lumMod val="10000"/>
                  </a:schemeClr>
                </a:solidFill>
                <a:latin typeface="Arabic Typesetting" pitchFamily="66" charset="-78"/>
                <a:cs typeface="Arabic Typesetting" pitchFamily="66" charset="-78"/>
              </a:rPr>
              <a:t>--فصل في حمل الميت ودفنه-</a:t>
            </a:r>
          </a:p>
        </p:txBody>
      </p:sp>
    </p:spTree>
    <p:extLst>
      <p:ext uri="{BB962C8B-B14F-4D97-AF65-F5344CB8AC3E}">
        <p14:creationId xmlns:p14="http://schemas.microsoft.com/office/powerpoint/2010/main" val="15743243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4" y="423911"/>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087886" y="823238"/>
            <a:ext cx="2016224" cy="646331"/>
          </a:xfrm>
          <a:prstGeom prst="rect">
            <a:avLst/>
          </a:prstGeom>
          <a:noFill/>
        </p:spPr>
        <p:txBody>
          <a:bodyPr wrap="square" rtlCol="1">
            <a:spAutoFit/>
          </a:bodyPr>
          <a:lstStyle/>
          <a:p>
            <a:r>
              <a:rPr lang="ar-SA" sz="3600" b="1" dirty="0">
                <a:solidFill>
                  <a:schemeClr val="bg2">
                    <a:lumMod val="10000"/>
                  </a:schemeClr>
                </a:solidFill>
                <a:cs typeface="Akhbar MT" pitchFamily="2" charset="-78"/>
              </a:rPr>
              <a:t>محاور العرض</a:t>
            </a:r>
          </a:p>
        </p:txBody>
      </p:sp>
      <p:pic>
        <p:nvPicPr>
          <p:cNvPr id="5" name="Picture 2" descr="انت السحاب اللي نشأ فيه براق ــ سكرابز غيوم - منتديات حروف العشق © عالم  الأبداع والتميز">
            <a:hlinkClick r:id="rId5"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307309" y="2124729"/>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7510501" y="2524053"/>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حمل الميت ودفنه</a:t>
            </a:r>
          </a:p>
        </p:txBody>
      </p:sp>
      <p:pic>
        <p:nvPicPr>
          <p:cNvPr id="7" name="Picture 2" descr="انت السحاب اللي نشأ فيه براق ــ سكرابز غيوم - منتديات حروف العشق © عالم  الأبداع والتميز">
            <a:hlinkClick r:id="rId5"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6" y="2147162"/>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5087888" y="2483424"/>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سنن في حمل الميت</a:t>
            </a:r>
          </a:p>
        </p:txBody>
      </p:sp>
      <p:pic>
        <p:nvPicPr>
          <p:cNvPr id="9" name="Picture 2" descr="انت السحاب اللي نشأ فيه براق ــ سكرابز غيوم - منتديات حروف العشق © عالم  الأبداع والتميز">
            <a:hlinkClick r:id="rId6"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62083" y="2246351"/>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p:cNvSpPr txBox="1"/>
          <p:nvPr/>
        </p:nvSpPr>
        <p:spPr>
          <a:xfrm>
            <a:off x="2462083" y="2468027"/>
            <a:ext cx="2219419" cy="954107"/>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أحوال دفن من مات في سفينه </a:t>
            </a:r>
          </a:p>
        </p:txBody>
      </p:sp>
      <p:pic>
        <p:nvPicPr>
          <p:cNvPr id="11" name="Picture 2" descr="انت السحاب اللي نشأ فيه براق ــ سكرابز غيوم - منتديات حروف العشق © عالم  الأبداع والتميز">
            <a:hlinkClick r:id="rId7"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307308" y="3656051"/>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2" name="مربع نص 11"/>
          <p:cNvSpPr txBox="1"/>
          <p:nvPr/>
        </p:nvSpPr>
        <p:spPr>
          <a:xfrm>
            <a:off x="7510501" y="3981677"/>
            <a:ext cx="2016224" cy="954107"/>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ما يجب أن يكون عليه الميت </a:t>
            </a:r>
          </a:p>
        </p:txBody>
      </p:sp>
      <p:pic>
        <p:nvPicPr>
          <p:cNvPr id="13" name="Picture 2" descr="انت السحاب اللي نشأ فيه براق ــ سكرابز غيوم - منتديات حروف العشق © عالم  الأبداع والتميز">
            <a:hlinkClick r:id="rId8"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5" y="3678484"/>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4" name="مربع نص 13"/>
          <p:cNvSpPr txBox="1"/>
          <p:nvPr/>
        </p:nvSpPr>
        <p:spPr>
          <a:xfrm>
            <a:off x="5087887" y="4014746"/>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أوقات دفن الميت</a:t>
            </a:r>
          </a:p>
        </p:txBody>
      </p:sp>
      <p:pic>
        <p:nvPicPr>
          <p:cNvPr id="15" name="Picture 2" descr="انت السحاب اللي نشأ فيه براق ــ سكرابز غيوم - منتديات حروف العشق © عالم  الأبداع والتميز">
            <a:hlinkClick r:id="rId8"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62082" y="3777673"/>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6" name="مربع نص 15"/>
          <p:cNvSpPr txBox="1"/>
          <p:nvPr/>
        </p:nvSpPr>
        <p:spPr>
          <a:xfrm>
            <a:off x="2462082" y="4144713"/>
            <a:ext cx="2219419"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ما يكره عن دفنه</a:t>
            </a:r>
          </a:p>
        </p:txBody>
      </p:sp>
    </p:spTree>
    <p:extLst>
      <p:ext uri="{BB962C8B-B14F-4D97-AF65-F5344CB8AC3E}">
        <p14:creationId xmlns:p14="http://schemas.microsoft.com/office/powerpoint/2010/main" val="11505129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3686074" y="1592796"/>
            <a:ext cx="4896544"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ويسقطان بكافر وغيره كتكفينه ولعدم اعتبار النية</a:t>
            </a:r>
          </a:p>
        </p:txBody>
      </p:sp>
      <p:sp>
        <p:nvSpPr>
          <p:cNvPr id="4" name="مستطيل مستدير الزوايا 3"/>
          <p:cNvSpPr/>
          <p:nvPr/>
        </p:nvSpPr>
        <p:spPr>
          <a:xfrm>
            <a:off x="4684463" y="854714"/>
            <a:ext cx="2860874"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[حمل الميت ودفنه]</a:t>
            </a:r>
          </a:p>
        </p:txBody>
      </p:sp>
      <p:cxnSp>
        <p:nvCxnSpPr>
          <p:cNvPr id="5" name="رابط مستقيم 4"/>
          <p:cNvCxnSpPr>
            <a:endCxn id="3" idx="0"/>
          </p:cNvCxnSpPr>
          <p:nvPr/>
        </p:nvCxnSpPr>
        <p:spPr>
          <a:xfrm>
            <a:off x="6134346" y="1340768"/>
            <a:ext cx="0" cy="25202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5"/>
          <p:cNvSpPr/>
          <p:nvPr/>
        </p:nvSpPr>
        <p:spPr>
          <a:xfrm rot="20935485">
            <a:off x="8656867" y="2676030"/>
            <a:ext cx="1327482"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مستدير الزوايا 6"/>
          <p:cNvSpPr/>
          <p:nvPr/>
        </p:nvSpPr>
        <p:spPr>
          <a:xfrm>
            <a:off x="8469635" y="2708613"/>
            <a:ext cx="1751948"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ويسن</a:t>
            </a:r>
          </a:p>
        </p:txBody>
      </p:sp>
      <p:cxnSp>
        <p:nvCxnSpPr>
          <p:cNvPr id="8" name="رابط مستقيم 7"/>
          <p:cNvCxnSpPr/>
          <p:nvPr/>
        </p:nvCxnSpPr>
        <p:spPr>
          <a:xfrm>
            <a:off x="10221583" y="2975938"/>
            <a:ext cx="0" cy="186051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flipH="1">
            <a:off x="9849013" y="3625542"/>
            <a:ext cx="37257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مستطيل مستدير الزوايا 9"/>
          <p:cNvSpPr/>
          <p:nvPr/>
        </p:nvSpPr>
        <p:spPr>
          <a:xfrm>
            <a:off x="7824195" y="3418617"/>
            <a:ext cx="2051875" cy="432048"/>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التربيع في حمله</a:t>
            </a:r>
          </a:p>
        </p:txBody>
      </p:sp>
      <p:sp>
        <p:nvSpPr>
          <p:cNvPr id="11" name="مستطيل مستدير الزوايا 10"/>
          <p:cNvSpPr/>
          <p:nvPr/>
        </p:nvSpPr>
        <p:spPr>
          <a:xfrm>
            <a:off x="1775523" y="4066688"/>
            <a:ext cx="8446063"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Arial" pitchFamily="34" charset="0"/>
              <a:buChar char="•"/>
            </a:pPr>
            <a:r>
              <a:rPr lang="ar-SA" sz="3000" dirty="0">
                <a:solidFill>
                  <a:sysClr val="windowText" lastClr="000000"/>
                </a:solidFill>
                <a:latin typeface="Microsoft Uighur" pitchFamily="2" charset="-78"/>
                <a:cs typeface="Microsoft Uighur" pitchFamily="2" charset="-78"/>
              </a:rPr>
              <a:t>لما روى سعيد وابن ماجة عن أبي عبيدة بن عبدالله بن مسعود عن أبيه قال «من اتبع جنازة فليحمل بجوانب السرير كلها فإنه من السنة ثم إن شاء فليتطوع وإن شاء فليدع»  </a:t>
            </a:r>
          </a:p>
        </p:txBody>
      </p:sp>
      <p:cxnSp>
        <p:nvCxnSpPr>
          <p:cNvPr id="13" name="رابط مستقيم 12"/>
          <p:cNvCxnSpPr/>
          <p:nvPr/>
        </p:nvCxnSpPr>
        <p:spPr>
          <a:xfrm flipH="1">
            <a:off x="2063555" y="4826064"/>
            <a:ext cx="8158031" cy="1038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13"/>
          <p:cNvSpPr/>
          <p:nvPr/>
        </p:nvSpPr>
        <p:spPr>
          <a:xfrm>
            <a:off x="2207568" y="5333529"/>
            <a:ext cx="4550306" cy="539330"/>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b="1" dirty="0">
                <a:solidFill>
                  <a:sysClr val="windowText" lastClr="000000"/>
                </a:solidFill>
                <a:cs typeface="Akhbar MT" pitchFamily="2" charset="-78"/>
              </a:rPr>
              <a:t>وإذا ازدحموا عليها فيسن أن يحمله أربعة </a:t>
            </a:r>
          </a:p>
        </p:txBody>
      </p:sp>
      <p:pic>
        <p:nvPicPr>
          <p:cNvPr id="16" name="صورة 15">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6377380" y="5438700"/>
            <a:ext cx="272582" cy="328993"/>
          </a:xfrm>
          <a:prstGeom prst="rect">
            <a:avLst/>
          </a:prstGeom>
        </p:spPr>
      </p:pic>
    </p:spTree>
    <p:extLst>
      <p:ext uri="{BB962C8B-B14F-4D97-AF65-F5344CB8AC3E}">
        <p14:creationId xmlns:p14="http://schemas.microsoft.com/office/powerpoint/2010/main" val="2760309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19" name="مستطيل مستدير الزوايا 18"/>
          <p:cNvSpPr/>
          <p:nvPr/>
        </p:nvSpPr>
        <p:spPr>
          <a:xfrm>
            <a:off x="8026628" y="2061443"/>
            <a:ext cx="2340222"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والتربيع</a:t>
            </a:r>
          </a:p>
        </p:txBody>
      </p:sp>
      <p:sp>
        <p:nvSpPr>
          <p:cNvPr id="20" name="مستطيل مستدير الزوايا 19"/>
          <p:cNvSpPr/>
          <p:nvPr/>
        </p:nvSpPr>
        <p:spPr>
          <a:xfrm>
            <a:off x="2505403" y="1881423"/>
            <a:ext cx="5328592" cy="936104"/>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أن يضع قائمة السرير اليسرى المقدمة على كتفه الأيمن ثم ينتقل إلى المؤخرة </a:t>
            </a:r>
          </a:p>
        </p:txBody>
      </p:sp>
      <p:sp>
        <p:nvSpPr>
          <p:cNvPr id="21" name="مستطيل مستدير الزوايا 20"/>
          <p:cNvSpPr/>
          <p:nvPr/>
        </p:nvSpPr>
        <p:spPr>
          <a:xfrm>
            <a:off x="2525966" y="3038090"/>
            <a:ext cx="5328592" cy="905234"/>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ثم يضع قائمته اليمنى المقدمة على كتفه اليسرى </a:t>
            </a:r>
          </a:p>
          <a:p>
            <a:pPr algn="ctr"/>
            <a:r>
              <a:rPr lang="ar-SA" sz="3000" dirty="0">
                <a:solidFill>
                  <a:schemeClr val="tx1"/>
                </a:solidFill>
                <a:latin typeface="Microsoft Uighur" pitchFamily="2" charset="-78"/>
                <a:cs typeface="Microsoft Uighur" pitchFamily="2" charset="-78"/>
              </a:rPr>
              <a:t>ثم ينتقل إلى المؤخرة </a:t>
            </a:r>
          </a:p>
        </p:txBody>
      </p:sp>
      <p:cxnSp>
        <p:nvCxnSpPr>
          <p:cNvPr id="26" name="رابط مستقيم 25"/>
          <p:cNvCxnSpPr>
            <a:stCxn id="19" idx="0"/>
          </p:cNvCxnSpPr>
          <p:nvPr/>
        </p:nvCxnSpPr>
        <p:spPr>
          <a:xfrm flipV="1">
            <a:off x="9196739" y="1525925"/>
            <a:ext cx="0" cy="53552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flipH="1">
            <a:off x="5457731" y="1525922"/>
            <a:ext cx="37390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a:off x="5457731" y="1525922"/>
            <a:ext cx="0" cy="26776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a:stCxn id="19" idx="2"/>
          </p:cNvCxnSpPr>
          <p:nvPr/>
        </p:nvCxnSpPr>
        <p:spPr>
          <a:xfrm>
            <a:off x="9196739" y="2637507"/>
            <a:ext cx="0" cy="85320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p:nvPr/>
        </p:nvCxnSpPr>
        <p:spPr>
          <a:xfrm flipH="1">
            <a:off x="8026631" y="3490707"/>
            <a:ext cx="1170111"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مستطيل مستدير الزوايا 34"/>
          <p:cNvSpPr/>
          <p:nvPr/>
        </p:nvSpPr>
        <p:spPr>
          <a:xfrm rot="20935485">
            <a:off x="8975495" y="4205122"/>
            <a:ext cx="1327482"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مستدير الزوايا 35"/>
          <p:cNvSpPr/>
          <p:nvPr/>
        </p:nvSpPr>
        <p:spPr>
          <a:xfrm>
            <a:off x="8687429" y="4288044"/>
            <a:ext cx="1751948"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ويباح</a:t>
            </a:r>
          </a:p>
        </p:txBody>
      </p:sp>
      <p:cxnSp>
        <p:nvCxnSpPr>
          <p:cNvPr id="37" name="رابط مستقيم 36"/>
          <p:cNvCxnSpPr/>
          <p:nvPr/>
        </p:nvCxnSpPr>
        <p:spPr>
          <a:xfrm>
            <a:off x="10438857" y="4289528"/>
            <a:ext cx="520" cy="108300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0" name="مستطيل مستدير الزوايا 39"/>
          <p:cNvSpPr/>
          <p:nvPr/>
        </p:nvSpPr>
        <p:spPr>
          <a:xfrm>
            <a:off x="651426" y="4710018"/>
            <a:ext cx="9805663"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ysClr val="windowText" lastClr="000000"/>
                </a:solidFill>
                <a:latin typeface="Microsoft Uighur" pitchFamily="2" charset="-78"/>
                <a:cs typeface="Microsoft Uighur" pitchFamily="2" charset="-78"/>
              </a:rPr>
              <a:t>- أن يحمل كل واحد على عاتقه بين العمودين لأنه</a:t>
            </a:r>
            <a:r>
              <a:rPr lang="ar-SA" sz="3000" dirty="0">
                <a:solidFill>
                  <a:sysClr val="windowText" lastClr="000000"/>
                </a:solidFill>
                <a:latin typeface="Microsoft Uighur" pitchFamily="2" charset="-78"/>
                <a:cs typeface="Microsoft Uighur" pitchFamily="2" charset="-78"/>
                <a:sym typeface="AGA Arabesque"/>
              </a:rPr>
              <a:t> حمل جنازه سعد بن معاذ بين العمودين </a:t>
            </a:r>
          </a:p>
        </p:txBody>
      </p:sp>
      <p:cxnSp>
        <p:nvCxnSpPr>
          <p:cNvPr id="41" name="رابط مستقيم 40"/>
          <p:cNvCxnSpPr/>
          <p:nvPr/>
        </p:nvCxnSpPr>
        <p:spPr>
          <a:xfrm flipH="1">
            <a:off x="2270538" y="5362148"/>
            <a:ext cx="8158031" cy="1038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630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2783632" y="1700808"/>
            <a:ext cx="7689554"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Tx/>
              <a:buChar char="-"/>
            </a:pPr>
            <a:r>
              <a:rPr lang="ar-SA" sz="3000" dirty="0">
                <a:solidFill>
                  <a:sysClr val="windowText" lastClr="000000"/>
                </a:solidFill>
                <a:latin typeface="Microsoft Uighur" pitchFamily="2" charset="-78"/>
                <a:cs typeface="Microsoft Uighur" pitchFamily="2" charset="-78"/>
              </a:rPr>
              <a:t>إن كان الميت طفلاً فلا بأس بحمله على الأيدي </a:t>
            </a:r>
            <a:r>
              <a:rPr lang="ar-SA" sz="3000" b="1" dirty="0">
                <a:solidFill>
                  <a:sysClr val="windowText" lastClr="000000"/>
                </a:solidFill>
                <a:latin typeface="Microsoft Uighur" pitchFamily="2" charset="-78"/>
                <a:cs typeface="Microsoft Uighur" pitchFamily="2" charset="-78"/>
              </a:rPr>
              <a:t>ويستحب</a:t>
            </a:r>
            <a:r>
              <a:rPr lang="ar-SA" sz="3000" dirty="0">
                <a:solidFill>
                  <a:sysClr val="windowText" lastClr="000000"/>
                </a:solidFill>
                <a:latin typeface="Microsoft Uighur" pitchFamily="2" charset="-78"/>
                <a:cs typeface="Microsoft Uighur" pitchFamily="2" charset="-78"/>
              </a:rPr>
              <a:t> أن يكون على نعش</a:t>
            </a:r>
          </a:p>
          <a:p>
            <a:pPr marL="457200" indent="-457200">
              <a:buFontTx/>
              <a:buChar char="-"/>
            </a:pPr>
            <a:r>
              <a:rPr lang="ar-SA" sz="3000" dirty="0">
                <a:solidFill>
                  <a:sysClr val="windowText" lastClr="000000"/>
                </a:solidFill>
                <a:latin typeface="Microsoft Uighur" pitchFamily="2" charset="-78"/>
                <a:cs typeface="Microsoft Uighur" pitchFamily="2" charset="-78"/>
                <a:sym typeface="AGA Arabesque"/>
              </a:rPr>
              <a:t>فإن كانت امرأة </a:t>
            </a:r>
            <a:r>
              <a:rPr lang="ar-SA" sz="3000" b="1" dirty="0">
                <a:solidFill>
                  <a:sysClr val="windowText" lastClr="000000"/>
                </a:solidFill>
                <a:latin typeface="Microsoft Uighur" pitchFamily="2" charset="-78"/>
                <a:cs typeface="Microsoft Uighur" pitchFamily="2" charset="-78"/>
                <a:sym typeface="AGA Arabesque"/>
              </a:rPr>
              <a:t>استحب</a:t>
            </a:r>
            <a:r>
              <a:rPr lang="ar-SA" sz="3000" dirty="0">
                <a:solidFill>
                  <a:sysClr val="windowText" lastClr="000000"/>
                </a:solidFill>
                <a:latin typeface="Microsoft Uighur" pitchFamily="2" charset="-78"/>
                <a:cs typeface="Microsoft Uighur" pitchFamily="2" charset="-78"/>
                <a:sym typeface="AGA Arabesque"/>
              </a:rPr>
              <a:t> تغطية نعشها بمكبة قبة خشب أو جريد لأنه أستر لها ويروى أن فاطمة صنع لها ذلك بأمرها ويجعل فوق المكبة ثوب وكذا إن كان بالميت حدب ونحوه  </a:t>
            </a:r>
          </a:p>
        </p:txBody>
      </p:sp>
      <p:sp>
        <p:nvSpPr>
          <p:cNvPr id="4" name="مستطيل مستدير الزوايا 3"/>
          <p:cNvSpPr/>
          <p:nvPr/>
        </p:nvSpPr>
        <p:spPr>
          <a:xfrm>
            <a:off x="8040219" y="522526"/>
            <a:ext cx="2160289"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[في حمل الميت]</a:t>
            </a:r>
          </a:p>
        </p:txBody>
      </p:sp>
      <p:sp>
        <p:nvSpPr>
          <p:cNvPr id="5" name="مستطيل مستدير الزوايا 4"/>
          <p:cNvSpPr/>
          <p:nvPr/>
        </p:nvSpPr>
        <p:spPr>
          <a:xfrm rot="20935485">
            <a:off x="8806301" y="3269079"/>
            <a:ext cx="1327482"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مستدير الزوايا 5"/>
          <p:cNvSpPr/>
          <p:nvPr/>
        </p:nvSpPr>
        <p:spPr>
          <a:xfrm>
            <a:off x="8518235" y="3352001"/>
            <a:ext cx="1751948"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وكره</a:t>
            </a:r>
          </a:p>
        </p:txBody>
      </p:sp>
      <p:cxnSp>
        <p:nvCxnSpPr>
          <p:cNvPr id="7" name="رابط مستقيم 6"/>
          <p:cNvCxnSpPr/>
          <p:nvPr/>
        </p:nvCxnSpPr>
        <p:spPr>
          <a:xfrm>
            <a:off x="10269663" y="3353485"/>
            <a:ext cx="520" cy="108300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7"/>
          <p:cNvSpPr/>
          <p:nvPr/>
        </p:nvSpPr>
        <p:spPr>
          <a:xfrm>
            <a:off x="7680179" y="3793551"/>
            <a:ext cx="2579197"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ysClr val="windowText" lastClr="000000"/>
                </a:solidFill>
                <a:latin typeface="Microsoft Uighur" pitchFamily="2" charset="-78"/>
                <a:cs typeface="Microsoft Uighur" pitchFamily="2" charset="-78"/>
              </a:rPr>
              <a:t>تغطيته بغير أبيض</a:t>
            </a:r>
            <a:endParaRPr lang="ar-SA" sz="3000" dirty="0">
              <a:solidFill>
                <a:sysClr val="windowText" lastClr="000000"/>
              </a:solidFill>
              <a:latin typeface="Microsoft Uighur" pitchFamily="2" charset="-78"/>
              <a:cs typeface="Microsoft Uighur" pitchFamily="2" charset="-78"/>
              <a:sym typeface="AGA Arabesque"/>
            </a:endParaRPr>
          </a:p>
        </p:txBody>
      </p:sp>
      <p:cxnSp>
        <p:nvCxnSpPr>
          <p:cNvPr id="9" name="رابط مستقيم 8"/>
          <p:cNvCxnSpPr/>
          <p:nvPr/>
        </p:nvCxnSpPr>
        <p:spPr>
          <a:xfrm flipH="1" flipV="1">
            <a:off x="8029862" y="4422047"/>
            <a:ext cx="2229515" cy="405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مستطيل مستدير الزوايا 10"/>
          <p:cNvSpPr/>
          <p:nvPr/>
        </p:nvSpPr>
        <p:spPr>
          <a:xfrm>
            <a:off x="2135560" y="4889370"/>
            <a:ext cx="5328592" cy="539330"/>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b="1" dirty="0">
                <a:solidFill>
                  <a:sysClr val="windowText" lastClr="000000"/>
                </a:solidFill>
                <a:cs typeface="Akhbar MT" pitchFamily="2" charset="-78"/>
              </a:rPr>
              <a:t>ولا بأس بحمله على دابة لغرض صحيح كعبد قبره</a:t>
            </a:r>
          </a:p>
        </p:txBody>
      </p:sp>
      <p:pic>
        <p:nvPicPr>
          <p:cNvPr id="13" name="صورة 12">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7032107" y="4987640"/>
            <a:ext cx="376023" cy="342790"/>
          </a:xfrm>
          <a:prstGeom prst="rect">
            <a:avLst/>
          </a:prstGeom>
        </p:spPr>
      </p:pic>
    </p:spTree>
    <p:extLst>
      <p:ext uri="{BB962C8B-B14F-4D97-AF65-F5344CB8AC3E}">
        <p14:creationId xmlns:p14="http://schemas.microsoft.com/office/powerpoint/2010/main" val="33465274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1185278">
            <a:off x="6881407" y="787503"/>
            <a:ext cx="2857491"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6541551" y="839189"/>
            <a:ext cx="3420187"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ويسن [في حمل الميت]</a:t>
            </a:r>
          </a:p>
        </p:txBody>
      </p:sp>
      <p:sp>
        <p:nvSpPr>
          <p:cNvPr id="5" name="مستطيل مستدير الزوايا 4"/>
          <p:cNvSpPr/>
          <p:nvPr/>
        </p:nvSpPr>
        <p:spPr>
          <a:xfrm>
            <a:off x="7464152" y="1898747"/>
            <a:ext cx="2489324" cy="528531"/>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الإسراع بها دون </a:t>
            </a:r>
            <a:r>
              <a:rPr lang="ar-SA" sz="2800" b="1" dirty="0" err="1">
                <a:solidFill>
                  <a:schemeClr val="bg1"/>
                </a:solidFill>
                <a:cs typeface="Akhbar MT" pitchFamily="2" charset="-78"/>
              </a:rPr>
              <a:t>الخبب</a:t>
            </a:r>
            <a:endParaRPr lang="ar-SA" sz="2800" b="1" dirty="0">
              <a:solidFill>
                <a:schemeClr val="bg1"/>
              </a:solidFill>
              <a:cs typeface="Akhbar MT" pitchFamily="2" charset="-78"/>
            </a:endParaRPr>
          </a:p>
        </p:txBody>
      </p:sp>
      <p:sp>
        <p:nvSpPr>
          <p:cNvPr id="6" name="مربع نص 5"/>
          <p:cNvSpPr txBox="1"/>
          <p:nvPr/>
        </p:nvSpPr>
        <p:spPr>
          <a:xfrm>
            <a:off x="1756696" y="1950224"/>
            <a:ext cx="5275408" cy="954107"/>
          </a:xfrm>
          <a:prstGeom prst="rect">
            <a:avLst/>
          </a:prstGeom>
          <a:noFill/>
          <a:ln>
            <a:solidFill>
              <a:schemeClr val="bg2">
                <a:lumMod val="25000"/>
              </a:schemeClr>
            </a:solidFill>
          </a:ln>
        </p:spPr>
        <p:txBody>
          <a:bodyPr wrap="square" rtlCol="1">
            <a:spAutoFit/>
          </a:bodyPr>
          <a:lstStyle/>
          <a:p>
            <a:r>
              <a:rPr lang="ar-SA" sz="2800" b="1" dirty="0">
                <a:latin typeface="Microsoft Uighur" pitchFamily="2" charset="-78"/>
                <a:cs typeface="Microsoft Uighur" pitchFamily="2" charset="-78"/>
              </a:rPr>
              <a:t>لقوله </a:t>
            </a:r>
            <a:r>
              <a:rPr lang="ar-SA" sz="2800" b="1" dirty="0">
                <a:latin typeface="Microsoft Uighur" pitchFamily="2" charset="-78"/>
                <a:cs typeface="Microsoft Uighur" pitchFamily="2" charset="-78"/>
                <a:sym typeface="AGA Arabesque"/>
              </a:rPr>
              <a:t> «اسرعوا بالجنازة فإن تك صالحة فخير تقدمونها وإن تك سوى ذلك فشر تضعونه عن رقابكم»</a:t>
            </a:r>
            <a:endParaRPr lang="ar-SA" sz="2800" b="1" dirty="0">
              <a:latin typeface="Microsoft Uighur" pitchFamily="2" charset="-78"/>
              <a:cs typeface="Microsoft Uighur" pitchFamily="2" charset="-78"/>
            </a:endParaRPr>
          </a:p>
        </p:txBody>
      </p:sp>
      <p:cxnSp>
        <p:nvCxnSpPr>
          <p:cNvPr id="8" name="رابط مستقيم 7"/>
          <p:cNvCxnSpPr/>
          <p:nvPr/>
        </p:nvCxnSpPr>
        <p:spPr>
          <a:xfrm flipH="1">
            <a:off x="9949059" y="2158919"/>
            <a:ext cx="33387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flipV="1">
            <a:off x="10293602" y="1559089"/>
            <a:ext cx="0" cy="5998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H="1">
            <a:off x="4238674" y="1559089"/>
            <a:ext cx="604867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4238674" y="1559092"/>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مستطيل مستدير الزوايا 12"/>
          <p:cNvSpPr/>
          <p:nvPr/>
        </p:nvSpPr>
        <p:spPr>
          <a:xfrm>
            <a:off x="2279576" y="3573019"/>
            <a:ext cx="2489324" cy="528531"/>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وكون المشاة أمامها</a:t>
            </a:r>
          </a:p>
        </p:txBody>
      </p:sp>
      <p:sp>
        <p:nvSpPr>
          <p:cNvPr id="14" name="مستطيل مستدير الزوايا 13"/>
          <p:cNvSpPr/>
          <p:nvPr/>
        </p:nvSpPr>
        <p:spPr>
          <a:xfrm>
            <a:off x="7418216" y="5071534"/>
            <a:ext cx="2489324" cy="528531"/>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وكون الركبان خلفها</a:t>
            </a:r>
          </a:p>
        </p:txBody>
      </p:sp>
      <p:cxnSp>
        <p:nvCxnSpPr>
          <p:cNvPr id="15" name="رابط مستقيم 14"/>
          <p:cNvCxnSpPr/>
          <p:nvPr/>
        </p:nvCxnSpPr>
        <p:spPr>
          <a:xfrm flipH="1">
            <a:off x="9906131" y="5364418"/>
            <a:ext cx="33387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flipH="1">
            <a:off x="1945706" y="3837281"/>
            <a:ext cx="33387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flipV="1">
            <a:off x="10240001" y="4764588"/>
            <a:ext cx="0" cy="5998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V="1">
            <a:off x="1945706" y="3237451"/>
            <a:ext cx="0" cy="5998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H="1">
            <a:off x="4191329" y="4761577"/>
            <a:ext cx="604867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flipH="1">
            <a:off x="1945706" y="3237451"/>
            <a:ext cx="604867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4191329" y="4764591"/>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a:off x="7994378" y="3261219"/>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مربع نص 22"/>
          <p:cNvSpPr txBox="1"/>
          <p:nvPr/>
        </p:nvSpPr>
        <p:spPr>
          <a:xfrm>
            <a:off x="1945709" y="5123011"/>
            <a:ext cx="4896345" cy="954107"/>
          </a:xfrm>
          <a:prstGeom prst="rect">
            <a:avLst/>
          </a:prstGeom>
          <a:noFill/>
          <a:ln>
            <a:solidFill>
              <a:schemeClr val="bg2">
                <a:lumMod val="25000"/>
              </a:schemeClr>
            </a:solidFill>
          </a:ln>
        </p:spPr>
        <p:txBody>
          <a:bodyPr wrap="square" rtlCol="1">
            <a:spAutoFit/>
          </a:bodyPr>
          <a:lstStyle/>
          <a:p>
            <a:r>
              <a:rPr lang="ar-SA" sz="2800" b="1" dirty="0">
                <a:latin typeface="Microsoft Uighur" pitchFamily="2" charset="-78"/>
                <a:cs typeface="Microsoft Uighur" pitchFamily="2" charset="-78"/>
              </a:rPr>
              <a:t>لما روى الترمذي وصححه عن المغيرة بن شعبة مرفوعاً «الراكب خلف الجنازة» </a:t>
            </a:r>
          </a:p>
        </p:txBody>
      </p:sp>
      <p:sp>
        <p:nvSpPr>
          <p:cNvPr id="24" name="مربع نص 23"/>
          <p:cNvSpPr txBox="1"/>
          <p:nvPr/>
        </p:nvSpPr>
        <p:spPr>
          <a:xfrm>
            <a:off x="5751561" y="3624496"/>
            <a:ext cx="4485634" cy="954107"/>
          </a:xfrm>
          <a:prstGeom prst="rect">
            <a:avLst/>
          </a:prstGeom>
          <a:noFill/>
          <a:ln>
            <a:solidFill>
              <a:schemeClr val="bg2">
                <a:lumMod val="25000"/>
              </a:schemeClr>
            </a:solidFill>
          </a:ln>
        </p:spPr>
        <p:txBody>
          <a:bodyPr wrap="square" rtlCol="1">
            <a:spAutoFit/>
          </a:bodyPr>
          <a:lstStyle/>
          <a:p>
            <a:r>
              <a:rPr lang="ar-SA" sz="2800" b="1" dirty="0">
                <a:latin typeface="Microsoft Uighur" pitchFamily="2" charset="-78"/>
                <a:cs typeface="Microsoft Uighur" pitchFamily="2" charset="-78"/>
              </a:rPr>
              <a:t>قال ابن المنذر « ثبت أن النبي</a:t>
            </a:r>
            <a:r>
              <a:rPr lang="ar-SA" sz="2800" b="1" dirty="0">
                <a:latin typeface="Microsoft Uighur" pitchFamily="2" charset="-78"/>
                <a:cs typeface="Microsoft Uighur" pitchFamily="2" charset="-78"/>
                <a:sym typeface="AGA Arabesque"/>
              </a:rPr>
              <a:t> وأبا بكر وعمر</a:t>
            </a:r>
          </a:p>
          <a:p>
            <a:r>
              <a:rPr lang="ar-SA" sz="2800" b="1" dirty="0">
                <a:latin typeface="Microsoft Uighur" pitchFamily="2" charset="-78"/>
                <a:cs typeface="Microsoft Uighur" pitchFamily="2" charset="-78"/>
                <a:sym typeface="AGA Arabesque"/>
              </a:rPr>
              <a:t> كانوا يمشون أمام الجنازة»</a:t>
            </a:r>
            <a:endParaRPr lang="ar-SA" sz="2800" b="1" dirty="0">
              <a:latin typeface="Microsoft Uighur" pitchFamily="2" charset="-78"/>
              <a:cs typeface="Microsoft Uighur" pitchFamily="2" charset="-78"/>
            </a:endParaRPr>
          </a:p>
        </p:txBody>
      </p:sp>
    </p:spTree>
    <p:extLst>
      <p:ext uri="{BB962C8B-B14F-4D97-AF65-F5344CB8AC3E}">
        <p14:creationId xmlns:p14="http://schemas.microsoft.com/office/powerpoint/2010/main" val="26924936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0935485">
            <a:off x="8730468" y="1535384"/>
            <a:ext cx="1327482"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8442402" y="1618306"/>
            <a:ext cx="1751948"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وكره</a:t>
            </a:r>
          </a:p>
        </p:txBody>
      </p:sp>
      <p:cxnSp>
        <p:nvCxnSpPr>
          <p:cNvPr id="8" name="رابط مستقيم 7"/>
          <p:cNvCxnSpPr>
            <a:stCxn id="3" idx="0"/>
          </p:cNvCxnSpPr>
          <p:nvPr/>
        </p:nvCxnSpPr>
        <p:spPr>
          <a:xfrm flipH="1" flipV="1">
            <a:off x="9318376" y="980731"/>
            <a:ext cx="25346" cy="55955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flipH="1">
            <a:off x="5433000" y="980728"/>
            <a:ext cx="3910725" cy="1260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5432997" y="993331"/>
            <a:ext cx="0" cy="817477"/>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مستطيل مستدير الزوايا 12"/>
          <p:cNvSpPr/>
          <p:nvPr/>
        </p:nvSpPr>
        <p:spPr>
          <a:xfrm>
            <a:off x="2590308" y="2775826"/>
            <a:ext cx="5564062" cy="941206"/>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 ويكره جلوس تابعها حتى توضع بالأرض للدفن إلا لمن بعد </a:t>
            </a:r>
          </a:p>
          <a:p>
            <a:pPr algn="ctr"/>
            <a:r>
              <a:rPr lang="ar-SA" sz="3000" dirty="0">
                <a:solidFill>
                  <a:schemeClr val="tx1"/>
                </a:solidFill>
                <a:latin typeface="Microsoft Uighur" pitchFamily="2" charset="-78"/>
                <a:cs typeface="Microsoft Uighur" pitchFamily="2" charset="-78"/>
              </a:rPr>
              <a:t>لقوله </a:t>
            </a:r>
            <a:r>
              <a:rPr lang="ar-SA" sz="3000" dirty="0">
                <a:solidFill>
                  <a:schemeClr val="tx1"/>
                </a:solidFill>
                <a:latin typeface="Microsoft Uighur" pitchFamily="2" charset="-78"/>
                <a:cs typeface="Microsoft Uighur" pitchFamily="2" charset="-78"/>
                <a:sym typeface="AGA Arabesque"/>
              </a:rPr>
              <a:t> «من تبع جنازة فلا يجلس حتى توضع»</a:t>
            </a:r>
            <a:endParaRPr lang="ar-SA" sz="3000" dirty="0">
              <a:solidFill>
                <a:schemeClr val="tx1"/>
              </a:solidFill>
              <a:latin typeface="Microsoft Uighur" pitchFamily="2" charset="-78"/>
              <a:cs typeface="Microsoft Uighur" pitchFamily="2" charset="-78"/>
            </a:endParaRPr>
          </a:p>
        </p:txBody>
      </p:sp>
      <p:sp>
        <p:nvSpPr>
          <p:cNvPr id="14" name="مستطيل مستدير الزوايا 13"/>
          <p:cNvSpPr/>
          <p:nvPr/>
        </p:nvSpPr>
        <p:spPr>
          <a:xfrm>
            <a:off x="2711624" y="2037744"/>
            <a:ext cx="5442746"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 ركوب لغير حاجة وعود</a:t>
            </a:r>
          </a:p>
        </p:txBody>
      </p:sp>
      <p:cxnSp>
        <p:nvCxnSpPr>
          <p:cNvPr id="19" name="رابط مستقيم 18"/>
          <p:cNvCxnSpPr/>
          <p:nvPr/>
        </p:nvCxnSpPr>
        <p:spPr>
          <a:xfrm>
            <a:off x="5372339" y="2505796"/>
            <a:ext cx="0" cy="2700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مستطيل مستدير الزوايا 19"/>
          <p:cNvSpPr/>
          <p:nvPr/>
        </p:nvSpPr>
        <p:spPr>
          <a:xfrm>
            <a:off x="2590308" y="4005064"/>
            <a:ext cx="5564062"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 قيام لها إن جاءت أو مرت به وهو جالس </a:t>
            </a:r>
          </a:p>
        </p:txBody>
      </p:sp>
      <p:cxnSp>
        <p:nvCxnSpPr>
          <p:cNvPr id="24" name="رابط مستقيم 23"/>
          <p:cNvCxnSpPr>
            <a:endCxn id="20" idx="0"/>
          </p:cNvCxnSpPr>
          <p:nvPr/>
        </p:nvCxnSpPr>
        <p:spPr>
          <a:xfrm>
            <a:off x="5372339" y="3717032"/>
            <a:ext cx="0" cy="28803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مستطيل مستدير الزوايا 24"/>
          <p:cNvSpPr/>
          <p:nvPr/>
        </p:nvSpPr>
        <p:spPr>
          <a:xfrm>
            <a:off x="2590308" y="4797152"/>
            <a:ext cx="5564062"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 ورفع الصوت معها ولو بقراءة </a:t>
            </a:r>
          </a:p>
        </p:txBody>
      </p:sp>
      <p:sp>
        <p:nvSpPr>
          <p:cNvPr id="26" name="مستطيل مستدير الزوايا 25"/>
          <p:cNvSpPr/>
          <p:nvPr/>
        </p:nvSpPr>
        <p:spPr>
          <a:xfrm>
            <a:off x="2590308" y="5517232"/>
            <a:ext cx="5564062"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 وأن تتبعها امرأة</a:t>
            </a:r>
          </a:p>
        </p:txBody>
      </p:sp>
      <p:cxnSp>
        <p:nvCxnSpPr>
          <p:cNvPr id="28" name="رابط مستقيم 27"/>
          <p:cNvCxnSpPr/>
          <p:nvPr/>
        </p:nvCxnSpPr>
        <p:spPr>
          <a:xfrm>
            <a:off x="5372339" y="4473116"/>
            <a:ext cx="0" cy="32403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a:endCxn id="26" idx="0"/>
          </p:cNvCxnSpPr>
          <p:nvPr/>
        </p:nvCxnSpPr>
        <p:spPr>
          <a:xfrm>
            <a:off x="5372339" y="5265204"/>
            <a:ext cx="0" cy="25202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187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4360180" y="764704"/>
            <a:ext cx="331999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وحرم أن يتبعها مع منكر</a:t>
            </a:r>
          </a:p>
        </p:txBody>
      </p:sp>
      <p:cxnSp>
        <p:nvCxnSpPr>
          <p:cNvPr id="5" name="رابط مستقيم 4"/>
          <p:cNvCxnSpPr>
            <a:stCxn id="3" idx="3"/>
          </p:cNvCxnSpPr>
          <p:nvPr/>
        </p:nvCxnSpPr>
        <p:spPr>
          <a:xfrm>
            <a:off x="7680176" y="1016732"/>
            <a:ext cx="15066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a:stCxn id="3" idx="1"/>
          </p:cNvCxnSpPr>
          <p:nvPr/>
        </p:nvCxnSpPr>
        <p:spPr>
          <a:xfrm flipH="1">
            <a:off x="3143672" y="1016732"/>
            <a:ext cx="12165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3143672"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9186812"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8112224" y="1495817"/>
            <a:ext cx="2016224"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إن عجز عن إزالته</a:t>
            </a:r>
          </a:p>
        </p:txBody>
      </p:sp>
      <p:sp>
        <p:nvSpPr>
          <p:cNvPr id="10" name="مربع نص 9"/>
          <p:cNvSpPr txBox="1"/>
          <p:nvPr/>
        </p:nvSpPr>
        <p:spPr>
          <a:xfrm>
            <a:off x="2063552" y="1541983"/>
            <a:ext cx="245542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وإلا وجبت </a:t>
            </a:r>
          </a:p>
        </p:txBody>
      </p:sp>
      <p:sp>
        <p:nvSpPr>
          <p:cNvPr id="19" name="مستطيل مستدير الزوايا 18"/>
          <p:cNvSpPr/>
          <p:nvPr/>
        </p:nvSpPr>
        <p:spPr>
          <a:xfrm rot="20935485">
            <a:off x="8806300" y="3471590"/>
            <a:ext cx="1327482"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مستدير الزوايا 19"/>
          <p:cNvSpPr/>
          <p:nvPr/>
        </p:nvSpPr>
        <p:spPr>
          <a:xfrm>
            <a:off x="8518234" y="3554512"/>
            <a:ext cx="1751948"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وكره</a:t>
            </a:r>
          </a:p>
        </p:txBody>
      </p:sp>
      <p:cxnSp>
        <p:nvCxnSpPr>
          <p:cNvPr id="21" name="رابط مستقيم 20"/>
          <p:cNvCxnSpPr/>
          <p:nvPr/>
        </p:nvCxnSpPr>
        <p:spPr>
          <a:xfrm>
            <a:off x="10269662" y="3555996"/>
            <a:ext cx="0" cy="1601199"/>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2" name="مستطيل مستدير الزوايا 21"/>
          <p:cNvSpPr/>
          <p:nvPr/>
        </p:nvSpPr>
        <p:spPr>
          <a:xfrm>
            <a:off x="1930346" y="4291353"/>
            <a:ext cx="833983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ysClr val="windowText" lastClr="000000"/>
                </a:solidFill>
                <a:latin typeface="Microsoft Uighur" pitchFamily="2" charset="-78"/>
                <a:cs typeface="Microsoft Uighur" pitchFamily="2" charset="-78"/>
                <a:sym typeface="AGA Arabesque"/>
              </a:rPr>
              <a:t>لرجل بلا عذر لقول علي وقد مر بقوم دفنوا ميتاً ويسطوا على قبره الثوب فجذبه </a:t>
            </a:r>
          </a:p>
          <a:p>
            <a:r>
              <a:rPr lang="ar-SA" sz="3000" dirty="0">
                <a:solidFill>
                  <a:sysClr val="windowText" lastClr="000000"/>
                </a:solidFill>
                <a:latin typeface="Microsoft Uighur" pitchFamily="2" charset="-78"/>
                <a:cs typeface="Microsoft Uighur" pitchFamily="2" charset="-78"/>
                <a:sym typeface="AGA Arabesque"/>
              </a:rPr>
              <a:t>وقال «إنما يصنع هذا بالنساء </a:t>
            </a:r>
          </a:p>
        </p:txBody>
      </p:sp>
      <p:cxnSp>
        <p:nvCxnSpPr>
          <p:cNvPr id="23" name="رابط مستقيم 22"/>
          <p:cNvCxnSpPr/>
          <p:nvPr/>
        </p:nvCxnSpPr>
        <p:spPr>
          <a:xfrm flipH="1" flipV="1">
            <a:off x="3143675" y="5157192"/>
            <a:ext cx="7126511" cy="405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6" name="مستطيل مستدير الزوايا 15"/>
          <p:cNvSpPr/>
          <p:nvPr/>
        </p:nvSpPr>
        <p:spPr>
          <a:xfrm>
            <a:off x="2543648" y="2809651"/>
            <a:ext cx="4759378" cy="539330"/>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ar-SA" sz="2800" b="1" dirty="0">
                <a:solidFill>
                  <a:sysClr val="windowText" lastClr="000000"/>
                </a:solidFill>
                <a:cs typeface="Akhbar MT" pitchFamily="2" charset="-78"/>
              </a:rPr>
              <a:t>ويسجى أي يغطى ندباً وقبر امرأة وخنثى فقط</a:t>
            </a:r>
          </a:p>
        </p:txBody>
      </p:sp>
      <p:pic>
        <p:nvPicPr>
          <p:cNvPr id="18" name="صورة 17">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6927006" y="2907921"/>
            <a:ext cx="376023" cy="342790"/>
          </a:xfrm>
          <a:prstGeom prst="rect">
            <a:avLst/>
          </a:prstGeom>
        </p:spPr>
      </p:pic>
    </p:spTree>
    <p:extLst>
      <p:ext uri="{BB962C8B-B14F-4D97-AF65-F5344CB8AC3E}">
        <p14:creationId xmlns:p14="http://schemas.microsoft.com/office/powerpoint/2010/main" val="129116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5" name="مستطيل مستدير الزوايا 4"/>
          <p:cNvSpPr/>
          <p:nvPr/>
        </p:nvSpPr>
        <p:spPr>
          <a:xfrm rot="20561873">
            <a:off x="5229727" y="1034497"/>
            <a:ext cx="1876564" cy="697593"/>
          </a:xfrm>
          <a:prstGeom prst="roundRect">
            <a:avLst/>
          </a:prstGeom>
          <a:no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مستدير الزوايا 2"/>
          <p:cNvSpPr/>
          <p:nvPr/>
        </p:nvSpPr>
        <p:spPr>
          <a:xfrm>
            <a:off x="5519936" y="1131263"/>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يسن :</a:t>
            </a:r>
          </a:p>
        </p:txBody>
      </p:sp>
      <p:sp>
        <p:nvSpPr>
          <p:cNvPr id="4" name="مربع نص 3"/>
          <p:cNvSpPr txBox="1"/>
          <p:nvPr/>
        </p:nvSpPr>
        <p:spPr>
          <a:xfrm>
            <a:off x="2139752" y="2139378"/>
            <a:ext cx="8064896" cy="1015663"/>
          </a:xfrm>
          <a:prstGeom prst="rect">
            <a:avLst/>
          </a:prstGeom>
          <a:solidFill>
            <a:schemeClr val="bg2">
              <a:lumMod val="75000"/>
            </a:schemeClr>
          </a:solidFill>
          <a:ln w="3175">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تغميضه إذا مات لأنه صلى الله عليه وسلم أغمض أبا سلمة وقال , «إن الملائكة يؤمنون على ما تقولون» </a:t>
            </a:r>
          </a:p>
        </p:txBody>
      </p:sp>
      <p:cxnSp>
        <p:nvCxnSpPr>
          <p:cNvPr id="8" name="رابط كسهم مستقيم 7"/>
          <p:cNvCxnSpPr/>
          <p:nvPr/>
        </p:nvCxnSpPr>
        <p:spPr>
          <a:xfrm>
            <a:off x="6172200" y="1743356"/>
            <a:ext cx="0" cy="360040"/>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2139752" y="2845773"/>
            <a:ext cx="8064896" cy="553998"/>
          </a:xfrm>
          <a:prstGeom prst="rect">
            <a:avLst/>
          </a:prstGeom>
          <a:solidFill>
            <a:schemeClr val="bg2">
              <a:lumMod val="90000"/>
            </a:schemeClr>
          </a:solidFill>
          <a:ln>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ويقول «بسم الله وعلى وفاة ملة رسول الله صلى الله عليه وسلم» </a:t>
            </a:r>
          </a:p>
        </p:txBody>
      </p:sp>
      <p:sp>
        <p:nvSpPr>
          <p:cNvPr id="10" name="مربع نص 9"/>
          <p:cNvSpPr txBox="1"/>
          <p:nvPr/>
        </p:nvSpPr>
        <p:spPr>
          <a:xfrm>
            <a:off x="2135561" y="3518559"/>
            <a:ext cx="8064896" cy="553998"/>
          </a:xfrm>
          <a:prstGeom prst="rect">
            <a:avLst/>
          </a:prstGeom>
          <a:solidFill>
            <a:schemeClr val="bg2">
              <a:lumMod val="75000"/>
            </a:schemeClr>
          </a:solidFill>
          <a:ln>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ويغمض ذات محرم تغميضه وكره من حائض وجنب أن يقرباه </a:t>
            </a:r>
          </a:p>
        </p:txBody>
      </p:sp>
      <p:sp>
        <p:nvSpPr>
          <p:cNvPr id="11" name="مربع نص 10"/>
          <p:cNvSpPr txBox="1"/>
          <p:nvPr/>
        </p:nvSpPr>
        <p:spPr>
          <a:xfrm>
            <a:off x="2144125" y="4227607"/>
            <a:ext cx="8064896" cy="553998"/>
          </a:xfrm>
          <a:prstGeom prst="rect">
            <a:avLst/>
          </a:prstGeom>
          <a:solidFill>
            <a:schemeClr val="bg2">
              <a:lumMod val="90000"/>
            </a:schemeClr>
          </a:solidFill>
          <a:ln>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ويغمض الأنثى مثلها أو صبي</a:t>
            </a:r>
          </a:p>
        </p:txBody>
      </p:sp>
      <p:sp>
        <p:nvSpPr>
          <p:cNvPr id="12" name="مربع نص 11"/>
          <p:cNvSpPr txBox="1"/>
          <p:nvPr/>
        </p:nvSpPr>
        <p:spPr>
          <a:xfrm>
            <a:off x="2166821" y="4934005"/>
            <a:ext cx="8064896" cy="553998"/>
          </a:xfrm>
          <a:prstGeom prst="rect">
            <a:avLst/>
          </a:prstGeom>
          <a:solidFill>
            <a:schemeClr val="bg2">
              <a:lumMod val="75000"/>
            </a:schemeClr>
          </a:solidFill>
          <a:ln>
            <a:solidFill>
              <a:schemeClr val="bg2">
                <a:lumMod val="10000"/>
              </a:schemeClr>
            </a:solidFill>
          </a:ln>
        </p:spPr>
        <p:txBody>
          <a:bodyPr wrap="square" rtlCol="1">
            <a:spAutoFit/>
          </a:bodyPr>
          <a:lstStyle/>
          <a:p>
            <a:r>
              <a:rPr lang="ar-SA" sz="3000" b="1" dirty="0">
                <a:latin typeface="Microsoft Uighur" pitchFamily="2" charset="-78"/>
                <a:cs typeface="Microsoft Uighur" pitchFamily="2" charset="-78"/>
              </a:rPr>
              <a:t>وشد لحييه لئلا يدخله الهوام </a:t>
            </a:r>
          </a:p>
        </p:txBody>
      </p:sp>
    </p:spTree>
    <p:extLst>
      <p:ext uri="{BB962C8B-B14F-4D97-AF65-F5344CB8AC3E}">
        <p14:creationId xmlns:p14="http://schemas.microsoft.com/office/powerpoint/2010/main" val="388578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7032104" y="2039670"/>
            <a:ext cx="3319996" cy="504056"/>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rPr>
              <a:t>واللحد أفضل من الشق</a:t>
            </a:r>
          </a:p>
        </p:txBody>
      </p:sp>
      <p:cxnSp>
        <p:nvCxnSpPr>
          <p:cNvPr id="4" name="رابط مستقيم 3"/>
          <p:cNvCxnSpPr/>
          <p:nvPr/>
        </p:nvCxnSpPr>
        <p:spPr>
          <a:xfrm>
            <a:off x="3503712" y="5039465"/>
            <a:ext cx="331236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flipV="1">
            <a:off x="9696400" y="1016732"/>
            <a:ext cx="0" cy="100641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5287318" y="5066873"/>
            <a:ext cx="0" cy="405759"/>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6672064" y="996765"/>
            <a:ext cx="3024336"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7032104" y="2589208"/>
            <a:ext cx="3319996" cy="1477328"/>
          </a:xfrm>
          <a:prstGeom prst="rect">
            <a:avLst/>
          </a:prstGeom>
          <a:noFill/>
        </p:spPr>
        <p:txBody>
          <a:bodyPr wrap="square" rtlCol="1">
            <a:spAutoFit/>
          </a:bodyPr>
          <a:lstStyle/>
          <a:p>
            <a:r>
              <a:rPr lang="ar-SA" sz="3000" b="1" dirty="0">
                <a:latin typeface="Microsoft Uighur" pitchFamily="2" charset="-78"/>
                <a:cs typeface="Microsoft Uighur" pitchFamily="2" charset="-78"/>
              </a:rPr>
              <a:t>لقول سعد «ألحدوا لي لحداً وانصبوا علي اللبن نصباً </a:t>
            </a:r>
          </a:p>
          <a:p>
            <a:r>
              <a:rPr lang="ar-SA" sz="3000" b="1" dirty="0">
                <a:latin typeface="Microsoft Uighur" pitchFamily="2" charset="-78"/>
                <a:cs typeface="Microsoft Uighur" pitchFamily="2" charset="-78"/>
              </a:rPr>
              <a:t>كما صنع برسول الله</a:t>
            </a:r>
            <a:r>
              <a:rPr lang="ar-SA" sz="3000" b="1" dirty="0">
                <a:latin typeface="Microsoft Uighur" pitchFamily="2" charset="-78"/>
                <a:cs typeface="Microsoft Uighur" pitchFamily="2" charset="-78"/>
                <a:sym typeface="AGA Arabesque"/>
              </a:rPr>
              <a:t>»</a:t>
            </a:r>
            <a:endParaRPr lang="ar-SA" sz="3000" b="1" dirty="0">
              <a:latin typeface="Microsoft Uighur" pitchFamily="2" charset="-78"/>
              <a:cs typeface="Microsoft Uighur" pitchFamily="2" charset="-78"/>
            </a:endParaRPr>
          </a:p>
        </p:txBody>
      </p:sp>
      <p:sp>
        <p:nvSpPr>
          <p:cNvPr id="9" name="مربع نص 8"/>
          <p:cNvSpPr txBox="1"/>
          <p:nvPr/>
        </p:nvSpPr>
        <p:spPr>
          <a:xfrm>
            <a:off x="5951984" y="5445224"/>
            <a:ext cx="172819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كإدخاله خشباً</a:t>
            </a:r>
          </a:p>
        </p:txBody>
      </p:sp>
      <p:sp>
        <p:nvSpPr>
          <p:cNvPr id="16" name="مستطيل مستدير الزوايا 15"/>
          <p:cNvSpPr/>
          <p:nvPr/>
        </p:nvSpPr>
        <p:spPr>
          <a:xfrm>
            <a:off x="3719739" y="786328"/>
            <a:ext cx="2721373" cy="2012828"/>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واللحد هو: أن يحفر إذا بلغ قرار القبر في حائط القبر مكاناً يسع الميت وكونه مما يلي القبلة أفضل</a:t>
            </a:r>
          </a:p>
        </p:txBody>
      </p:sp>
      <p:sp>
        <p:nvSpPr>
          <p:cNvPr id="17" name="مستطيل مستدير الزوايا 16"/>
          <p:cNvSpPr/>
          <p:nvPr/>
        </p:nvSpPr>
        <p:spPr>
          <a:xfrm>
            <a:off x="3647731" y="3140968"/>
            <a:ext cx="2721373" cy="137369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والشق : أن يحفر في وسط القبر كالنهر ويبنى جانباه وهو مكروه بلا عذر </a:t>
            </a:r>
          </a:p>
        </p:txBody>
      </p:sp>
      <p:cxnSp>
        <p:nvCxnSpPr>
          <p:cNvPr id="25" name="رابط كسهم مستقيم 24"/>
          <p:cNvCxnSpPr/>
          <p:nvPr/>
        </p:nvCxnSpPr>
        <p:spPr>
          <a:xfrm>
            <a:off x="3508276" y="5039468"/>
            <a:ext cx="0" cy="405759"/>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6816080" y="5039467"/>
            <a:ext cx="0" cy="405759"/>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flipH="1">
            <a:off x="5287321" y="4561393"/>
            <a:ext cx="1" cy="52480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flipV="1">
            <a:off x="7680176" y="1519942"/>
            <a:ext cx="0" cy="50320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H="1">
            <a:off x="6816080" y="1519939"/>
            <a:ext cx="86409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a:off x="6816080" y="1519942"/>
            <a:ext cx="0" cy="205307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7" name="رابط كسهم مستقيم 36"/>
          <p:cNvCxnSpPr/>
          <p:nvPr/>
        </p:nvCxnSpPr>
        <p:spPr>
          <a:xfrm flipH="1">
            <a:off x="6441112" y="3573016"/>
            <a:ext cx="374971"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مربع نص 37"/>
          <p:cNvSpPr txBox="1"/>
          <p:nvPr/>
        </p:nvSpPr>
        <p:spPr>
          <a:xfrm>
            <a:off x="2599110" y="5401504"/>
            <a:ext cx="172819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ودفن في تابوت</a:t>
            </a:r>
          </a:p>
        </p:txBody>
      </p:sp>
      <p:sp>
        <p:nvSpPr>
          <p:cNvPr id="39" name="مربع نص 38"/>
          <p:cNvSpPr txBox="1"/>
          <p:nvPr/>
        </p:nvSpPr>
        <p:spPr>
          <a:xfrm>
            <a:off x="4367808" y="5401504"/>
            <a:ext cx="172819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وما مسته نار</a:t>
            </a:r>
          </a:p>
        </p:txBody>
      </p:sp>
    </p:spTree>
    <p:extLst>
      <p:ext uri="{BB962C8B-B14F-4D97-AF65-F5344CB8AC3E}">
        <p14:creationId xmlns:p14="http://schemas.microsoft.com/office/powerpoint/2010/main" val="40469040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21" name="مستطيل مستدير الزوايا 20"/>
          <p:cNvSpPr/>
          <p:nvPr/>
        </p:nvSpPr>
        <p:spPr>
          <a:xfrm rot="20935485">
            <a:off x="8808804" y="973908"/>
            <a:ext cx="1327482"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مستدير الزوايا 21"/>
          <p:cNvSpPr/>
          <p:nvPr/>
        </p:nvSpPr>
        <p:spPr>
          <a:xfrm>
            <a:off x="8520738" y="1056830"/>
            <a:ext cx="1751948"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وسن</a:t>
            </a:r>
          </a:p>
        </p:txBody>
      </p:sp>
      <p:cxnSp>
        <p:nvCxnSpPr>
          <p:cNvPr id="23" name="رابط مستقيم 22"/>
          <p:cNvCxnSpPr/>
          <p:nvPr/>
        </p:nvCxnSpPr>
        <p:spPr>
          <a:xfrm>
            <a:off x="10272169" y="1058311"/>
            <a:ext cx="23465" cy="12159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4" name="مستطيل مستدير الزوايا 23"/>
          <p:cNvSpPr/>
          <p:nvPr/>
        </p:nvSpPr>
        <p:spPr>
          <a:xfrm>
            <a:off x="1955795" y="1622159"/>
            <a:ext cx="833983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000" dirty="0">
                <a:solidFill>
                  <a:sysClr val="windowText" lastClr="000000"/>
                </a:solidFill>
                <a:latin typeface="Microsoft Uighur" pitchFamily="2" charset="-78"/>
                <a:cs typeface="Microsoft Uighur" pitchFamily="2" charset="-78"/>
                <a:sym typeface="AGA Arabesque"/>
              </a:rPr>
              <a:t>أن يوسع ويعمق قبر بلا حد ويكفي ما يمنع السباع والرائحة </a:t>
            </a:r>
          </a:p>
        </p:txBody>
      </p:sp>
      <p:cxnSp>
        <p:nvCxnSpPr>
          <p:cNvPr id="27" name="رابط مستقيم 26"/>
          <p:cNvCxnSpPr/>
          <p:nvPr/>
        </p:nvCxnSpPr>
        <p:spPr>
          <a:xfrm flipH="1" flipV="1">
            <a:off x="4788126" y="2270231"/>
            <a:ext cx="5507509" cy="405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8" name="مستطيل مستدير الزوايا 27"/>
          <p:cNvSpPr/>
          <p:nvPr/>
        </p:nvSpPr>
        <p:spPr>
          <a:xfrm>
            <a:off x="3141829" y="2887765"/>
            <a:ext cx="626661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ومن مات في سفينة ولم يمكن دفنه</a:t>
            </a:r>
          </a:p>
        </p:txBody>
      </p:sp>
      <p:cxnSp>
        <p:nvCxnSpPr>
          <p:cNvPr id="30" name="رابط مستقيم 29"/>
          <p:cNvCxnSpPr>
            <a:stCxn id="28" idx="3"/>
          </p:cNvCxnSpPr>
          <p:nvPr/>
        </p:nvCxnSpPr>
        <p:spPr>
          <a:xfrm>
            <a:off x="9408445" y="3139793"/>
            <a:ext cx="26466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flipH="1">
            <a:off x="2688329" y="3137649"/>
            <a:ext cx="453500" cy="214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p:nvPr/>
        </p:nvCxnSpPr>
        <p:spPr>
          <a:xfrm>
            <a:off x="2688329" y="3141940"/>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a:off x="9673105" y="3139793"/>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مربع نص 39"/>
          <p:cNvSpPr txBox="1"/>
          <p:nvPr/>
        </p:nvSpPr>
        <p:spPr>
          <a:xfrm>
            <a:off x="8695099" y="3571844"/>
            <a:ext cx="1956017"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ألقى في البحر</a:t>
            </a:r>
          </a:p>
          <a:p>
            <a:pPr algn="ctr"/>
            <a:r>
              <a:rPr lang="ar-SA" sz="3000" b="1" dirty="0">
                <a:latin typeface="Microsoft Uighur" pitchFamily="2" charset="-78"/>
                <a:cs typeface="Microsoft Uighur" pitchFamily="2" charset="-78"/>
              </a:rPr>
              <a:t> سلا كإدخاله القبر</a:t>
            </a:r>
          </a:p>
        </p:txBody>
      </p:sp>
      <p:sp>
        <p:nvSpPr>
          <p:cNvPr id="42" name="مربع نص 41"/>
          <p:cNvSpPr txBox="1"/>
          <p:nvPr/>
        </p:nvSpPr>
        <p:spPr>
          <a:xfrm>
            <a:off x="7032107" y="3721953"/>
            <a:ext cx="214849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بعد غسله</a:t>
            </a:r>
          </a:p>
        </p:txBody>
      </p:sp>
      <p:cxnSp>
        <p:nvCxnSpPr>
          <p:cNvPr id="43" name="رابط كسهم مستقيم 42"/>
          <p:cNvCxnSpPr/>
          <p:nvPr/>
        </p:nvCxnSpPr>
        <p:spPr>
          <a:xfrm>
            <a:off x="6402514" y="3360105"/>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رابط كسهم مستقيم 43"/>
          <p:cNvCxnSpPr/>
          <p:nvPr/>
        </p:nvCxnSpPr>
        <p:spPr>
          <a:xfrm>
            <a:off x="8256240" y="3373544"/>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مربع نص 44"/>
          <p:cNvSpPr txBox="1"/>
          <p:nvPr/>
        </p:nvSpPr>
        <p:spPr>
          <a:xfrm>
            <a:off x="5519939" y="3691570"/>
            <a:ext cx="1765157"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وتكفينه</a:t>
            </a:r>
          </a:p>
        </p:txBody>
      </p:sp>
      <p:sp>
        <p:nvSpPr>
          <p:cNvPr id="46" name="مربع نص 45"/>
          <p:cNvSpPr txBox="1"/>
          <p:nvPr/>
        </p:nvSpPr>
        <p:spPr>
          <a:xfrm>
            <a:off x="3528598" y="3720145"/>
            <a:ext cx="214849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والصلاة عليه</a:t>
            </a:r>
          </a:p>
        </p:txBody>
      </p:sp>
      <p:cxnSp>
        <p:nvCxnSpPr>
          <p:cNvPr id="47" name="رابط كسهم مستقيم 46"/>
          <p:cNvCxnSpPr/>
          <p:nvPr/>
        </p:nvCxnSpPr>
        <p:spPr>
          <a:xfrm>
            <a:off x="4511824" y="3410230"/>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مربع نص 48"/>
          <p:cNvSpPr txBox="1"/>
          <p:nvPr/>
        </p:nvSpPr>
        <p:spPr>
          <a:xfrm>
            <a:off x="1862946" y="3735438"/>
            <a:ext cx="1650766"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وتثقيله بشيء</a:t>
            </a:r>
          </a:p>
        </p:txBody>
      </p:sp>
      <p:sp>
        <p:nvSpPr>
          <p:cNvPr id="25" name="مستطيل مستدير الزوايا 24"/>
          <p:cNvSpPr/>
          <p:nvPr/>
        </p:nvSpPr>
        <p:spPr>
          <a:xfrm>
            <a:off x="2649755" y="5007954"/>
            <a:ext cx="4909113" cy="1008112"/>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ysClr val="windowText" lastClr="000000"/>
                </a:solidFill>
                <a:cs typeface="Akhbar MT" pitchFamily="2" charset="-78"/>
              </a:rPr>
              <a:t>     ويقول مدخله [القبر] ندباً «بسم الله وعلى ملة </a:t>
            </a:r>
          </a:p>
          <a:p>
            <a:r>
              <a:rPr lang="ar-SA" sz="2800" dirty="0">
                <a:solidFill>
                  <a:sysClr val="windowText" lastClr="000000"/>
                </a:solidFill>
                <a:cs typeface="Akhbar MT" pitchFamily="2" charset="-78"/>
              </a:rPr>
              <a:t>رسول الله </a:t>
            </a:r>
            <a:r>
              <a:rPr lang="ar-SA" sz="2800" dirty="0">
                <a:solidFill>
                  <a:sysClr val="windowText" lastClr="000000"/>
                </a:solidFill>
                <a:cs typeface="Akhbar MT" pitchFamily="2" charset="-78"/>
                <a:sym typeface="AGA Arabesque"/>
              </a:rPr>
              <a:t>» لأمره عليه الصلاة والسلام بذلك </a:t>
            </a:r>
            <a:endParaRPr lang="ar-SA" sz="2800" dirty="0">
              <a:solidFill>
                <a:sysClr val="windowText" lastClr="000000"/>
              </a:solidFill>
              <a:cs typeface="Akhbar MT" pitchFamily="2" charset="-78"/>
            </a:endParaRPr>
          </a:p>
        </p:txBody>
      </p:sp>
      <p:pic>
        <p:nvPicPr>
          <p:cNvPr id="26" name="صورة 25">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7019770" y="5140396"/>
            <a:ext cx="376023" cy="342790"/>
          </a:xfrm>
          <a:prstGeom prst="rect">
            <a:avLst/>
          </a:prstGeom>
        </p:spPr>
      </p:pic>
    </p:spTree>
    <p:extLst>
      <p:ext uri="{BB962C8B-B14F-4D97-AF65-F5344CB8AC3E}">
        <p14:creationId xmlns:p14="http://schemas.microsoft.com/office/powerpoint/2010/main" val="19347757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7508133" y="749583"/>
            <a:ext cx="2664345"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[وضع الميت في القبر]</a:t>
            </a:r>
          </a:p>
        </p:txBody>
      </p:sp>
      <p:sp>
        <p:nvSpPr>
          <p:cNvPr id="4" name="مستطيل مستدير الزوايا 3"/>
          <p:cNvSpPr/>
          <p:nvPr/>
        </p:nvSpPr>
        <p:spPr>
          <a:xfrm>
            <a:off x="3431707" y="1412776"/>
            <a:ext cx="6740771"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 ويضعه ندباً في لحده على شقه الأيمن لأنه يشبه النائم وهذه سنته</a:t>
            </a:r>
          </a:p>
        </p:txBody>
      </p:sp>
      <p:sp>
        <p:nvSpPr>
          <p:cNvPr id="5" name="مستطيل مستدير الزوايا 4"/>
          <p:cNvSpPr/>
          <p:nvPr/>
        </p:nvSpPr>
        <p:spPr>
          <a:xfrm>
            <a:off x="4436002" y="2049815"/>
            <a:ext cx="331999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ويقدم بدفن الرجل</a:t>
            </a:r>
          </a:p>
        </p:txBody>
      </p:sp>
      <p:cxnSp>
        <p:nvCxnSpPr>
          <p:cNvPr id="6" name="رابط مستقيم 5"/>
          <p:cNvCxnSpPr>
            <a:stCxn id="5" idx="3"/>
          </p:cNvCxnSpPr>
          <p:nvPr/>
        </p:nvCxnSpPr>
        <p:spPr>
          <a:xfrm>
            <a:off x="7755998" y="2301843"/>
            <a:ext cx="15066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a:stCxn id="5" idx="1"/>
          </p:cNvCxnSpPr>
          <p:nvPr/>
        </p:nvCxnSpPr>
        <p:spPr>
          <a:xfrm flipH="1">
            <a:off x="3219494" y="2301843"/>
            <a:ext cx="12165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3219494" y="2301843"/>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9262634" y="2301843"/>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8188046" y="2780928"/>
            <a:ext cx="2016224"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من يقدم بغسله</a:t>
            </a:r>
          </a:p>
        </p:txBody>
      </p:sp>
      <p:sp>
        <p:nvSpPr>
          <p:cNvPr id="11" name="مربع نص 10"/>
          <p:cNvSpPr txBox="1"/>
          <p:nvPr/>
        </p:nvSpPr>
        <p:spPr>
          <a:xfrm>
            <a:off x="2139374" y="2827094"/>
            <a:ext cx="245542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ثم الأجنبيات</a:t>
            </a:r>
          </a:p>
        </p:txBody>
      </p:sp>
      <p:sp>
        <p:nvSpPr>
          <p:cNvPr id="12" name="مربع نص 11"/>
          <p:cNvSpPr txBox="1"/>
          <p:nvPr/>
        </p:nvSpPr>
        <p:spPr>
          <a:xfrm>
            <a:off x="4436002" y="2984463"/>
            <a:ext cx="330661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وبعد الأجانب محارمه من النساء</a:t>
            </a:r>
          </a:p>
        </p:txBody>
      </p:sp>
      <p:cxnSp>
        <p:nvCxnSpPr>
          <p:cNvPr id="13" name="رابط كسهم مستقيم 12"/>
          <p:cNvCxnSpPr/>
          <p:nvPr/>
        </p:nvCxnSpPr>
        <p:spPr>
          <a:xfrm>
            <a:off x="6100334" y="2506258"/>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13"/>
          <p:cNvSpPr/>
          <p:nvPr/>
        </p:nvSpPr>
        <p:spPr>
          <a:xfrm>
            <a:off x="4449488" y="3980874"/>
            <a:ext cx="331999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وبدفن المرأة </a:t>
            </a:r>
          </a:p>
        </p:txBody>
      </p:sp>
      <p:cxnSp>
        <p:nvCxnSpPr>
          <p:cNvPr id="15" name="رابط مستقيم 14"/>
          <p:cNvCxnSpPr>
            <a:stCxn id="14" idx="3"/>
          </p:cNvCxnSpPr>
          <p:nvPr/>
        </p:nvCxnSpPr>
        <p:spPr>
          <a:xfrm>
            <a:off x="7769484" y="4232902"/>
            <a:ext cx="15066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a:stCxn id="14" idx="1"/>
          </p:cNvCxnSpPr>
          <p:nvPr/>
        </p:nvCxnSpPr>
        <p:spPr>
          <a:xfrm flipH="1">
            <a:off x="3232980" y="4232902"/>
            <a:ext cx="12165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3232980" y="423290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9276120" y="423290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8201532" y="4711987"/>
            <a:ext cx="2016224"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محارمها الرجال</a:t>
            </a:r>
          </a:p>
        </p:txBody>
      </p:sp>
      <p:sp>
        <p:nvSpPr>
          <p:cNvPr id="20" name="مربع نص 19"/>
          <p:cNvSpPr txBox="1"/>
          <p:nvPr/>
        </p:nvSpPr>
        <p:spPr>
          <a:xfrm>
            <a:off x="2152860" y="4758153"/>
            <a:ext cx="245542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فأجانب</a:t>
            </a:r>
          </a:p>
        </p:txBody>
      </p:sp>
      <p:sp>
        <p:nvSpPr>
          <p:cNvPr id="21" name="مربع نص 20"/>
          <p:cNvSpPr txBox="1"/>
          <p:nvPr/>
        </p:nvSpPr>
        <p:spPr>
          <a:xfrm>
            <a:off x="5760467" y="4911880"/>
            <a:ext cx="698043"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فزوج</a:t>
            </a:r>
          </a:p>
        </p:txBody>
      </p:sp>
      <p:cxnSp>
        <p:nvCxnSpPr>
          <p:cNvPr id="22" name="رابط كسهم مستقيم 21"/>
          <p:cNvCxnSpPr/>
          <p:nvPr/>
        </p:nvCxnSpPr>
        <p:spPr>
          <a:xfrm>
            <a:off x="6113820" y="4437317"/>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4686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1095374">
            <a:off x="7877680" y="1200167"/>
            <a:ext cx="2201066"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7248128" y="1239778"/>
            <a:ext cx="3162246"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ويجب أن يكون الميت</a:t>
            </a:r>
          </a:p>
        </p:txBody>
      </p:sp>
      <p:cxnSp>
        <p:nvCxnSpPr>
          <p:cNvPr id="5" name="رابط مستقيم 4"/>
          <p:cNvCxnSpPr/>
          <p:nvPr/>
        </p:nvCxnSpPr>
        <p:spPr>
          <a:xfrm flipH="1" flipV="1">
            <a:off x="9318379" y="620690"/>
            <a:ext cx="12673" cy="50405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5011076" y="620688"/>
            <a:ext cx="4319977" cy="630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5000949" y="620688"/>
            <a:ext cx="10124" cy="1041064"/>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7"/>
          <p:cNvSpPr/>
          <p:nvPr/>
        </p:nvSpPr>
        <p:spPr>
          <a:xfrm>
            <a:off x="2158260" y="2536434"/>
            <a:ext cx="5564062" cy="470603"/>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و </a:t>
            </a:r>
            <a:r>
              <a:rPr lang="ar-SA" sz="3000" dirty="0" err="1">
                <a:solidFill>
                  <a:schemeClr val="tx1"/>
                </a:solidFill>
                <a:latin typeface="Microsoft Uighur" pitchFamily="2" charset="-78"/>
                <a:cs typeface="Microsoft Uighur" pitchFamily="2" charset="-78"/>
              </a:rPr>
              <a:t>ينبغى</a:t>
            </a:r>
            <a:r>
              <a:rPr lang="ar-SA" sz="3000" dirty="0">
                <a:solidFill>
                  <a:schemeClr val="tx1"/>
                </a:solidFill>
                <a:latin typeface="Microsoft Uighur" pitchFamily="2" charset="-78"/>
                <a:cs typeface="Microsoft Uighur" pitchFamily="2" charset="-78"/>
              </a:rPr>
              <a:t> أن يدنى من الحائط لئلا ينكب على وجهه</a:t>
            </a:r>
          </a:p>
        </p:txBody>
      </p:sp>
      <p:sp>
        <p:nvSpPr>
          <p:cNvPr id="9" name="مستطيل مستدير الزوايا 8"/>
          <p:cNvSpPr/>
          <p:nvPr/>
        </p:nvSpPr>
        <p:spPr>
          <a:xfrm>
            <a:off x="2279576" y="1798349"/>
            <a:ext cx="5442746"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مستقبل القبلة لقوله</a:t>
            </a:r>
            <a:r>
              <a:rPr lang="ar-SA" sz="3000" dirty="0">
                <a:solidFill>
                  <a:sysClr val="windowText" lastClr="000000"/>
                </a:solidFill>
                <a:latin typeface="Microsoft Uighur" pitchFamily="2" charset="-78"/>
                <a:cs typeface="Microsoft Uighur" pitchFamily="2" charset="-78"/>
                <a:sym typeface="AGA Arabesque"/>
              </a:rPr>
              <a:t> في الكعبة «قبلتكم أحياء وأمواتاً»</a:t>
            </a:r>
            <a:endParaRPr lang="ar-SA" sz="3000" dirty="0">
              <a:solidFill>
                <a:sysClr val="windowText" lastClr="000000"/>
              </a:solidFill>
              <a:latin typeface="Microsoft Uighur" pitchFamily="2" charset="-78"/>
              <a:cs typeface="Microsoft Uighur" pitchFamily="2" charset="-78"/>
            </a:endParaRPr>
          </a:p>
        </p:txBody>
      </p:sp>
      <p:cxnSp>
        <p:nvCxnSpPr>
          <p:cNvPr id="10" name="رابط مستقيم 9"/>
          <p:cNvCxnSpPr/>
          <p:nvPr/>
        </p:nvCxnSpPr>
        <p:spPr>
          <a:xfrm>
            <a:off x="4940291" y="2266401"/>
            <a:ext cx="0" cy="2700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مستطيل مستدير الزوايا 10"/>
          <p:cNvSpPr/>
          <p:nvPr/>
        </p:nvSpPr>
        <p:spPr>
          <a:xfrm>
            <a:off x="2158260" y="3297617"/>
            <a:ext cx="5564062"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وأن يسند من ورائه بتراب لئلا ينقلب </a:t>
            </a:r>
          </a:p>
        </p:txBody>
      </p:sp>
      <p:cxnSp>
        <p:nvCxnSpPr>
          <p:cNvPr id="12" name="رابط مستقيم 11"/>
          <p:cNvCxnSpPr>
            <a:endCxn id="11" idx="0"/>
          </p:cNvCxnSpPr>
          <p:nvPr/>
        </p:nvCxnSpPr>
        <p:spPr>
          <a:xfrm>
            <a:off x="4940291" y="3009585"/>
            <a:ext cx="0" cy="28803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مستطيل مستدير الزوايا 12"/>
          <p:cNvSpPr/>
          <p:nvPr/>
        </p:nvSpPr>
        <p:spPr>
          <a:xfrm>
            <a:off x="2158260" y="4089705"/>
            <a:ext cx="5564062"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ويجعل تحت رأسه لبنه </a:t>
            </a:r>
          </a:p>
        </p:txBody>
      </p:sp>
      <p:sp>
        <p:nvSpPr>
          <p:cNvPr id="14" name="مستطيل مستدير الزوايا 13"/>
          <p:cNvSpPr/>
          <p:nvPr/>
        </p:nvSpPr>
        <p:spPr>
          <a:xfrm>
            <a:off x="2158260" y="4809784"/>
            <a:ext cx="5564062" cy="92347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ويشرج يبنى اللحد باللبن ويتعاهد خلاله بالمدر</a:t>
            </a:r>
          </a:p>
          <a:p>
            <a:pPr algn="ctr"/>
            <a:r>
              <a:rPr lang="ar-SA" sz="3000" dirty="0">
                <a:solidFill>
                  <a:sysClr val="windowText" lastClr="000000"/>
                </a:solidFill>
                <a:latin typeface="Microsoft Uighur" pitchFamily="2" charset="-78"/>
                <a:cs typeface="Microsoft Uighur" pitchFamily="2" charset="-78"/>
              </a:rPr>
              <a:t> قطع طين يابس ونحوه ثم يطين فوق ذلك</a:t>
            </a:r>
          </a:p>
        </p:txBody>
      </p:sp>
      <p:cxnSp>
        <p:nvCxnSpPr>
          <p:cNvPr id="15" name="رابط مستقيم 14"/>
          <p:cNvCxnSpPr/>
          <p:nvPr/>
        </p:nvCxnSpPr>
        <p:spPr>
          <a:xfrm>
            <a:off x="4940291" y="3765669"/>
            <a:ext cx="0" cy="32403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a:endCxn id="14" idx="0"/>
          </p:cNvCxnSpPr>
          <p:nvPr/>
        </p:nvCxnSpPr>
        <p:spPr>
          <a:xfrm>
            <a:off x="4940291" y="4557760"/>
            <a:ext cx="0" cy="25202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4686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rot="21095374">
            <a:off x="3468936" y="1175229"/>
            <a:ext cx="2201066"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2549077" y="1227063"/>
            <a:ext cx="3810318"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[تابع] ويجب أن يكون الميت</a:t>
            </a:r>
          </a:p>
        </p:txBody>
      </p:sp>
      <p:cxnSp>
        <p:nvCxnSpPr>
          <p:cNvPr id="5" name="رابط مستقيم 4"/>
          <p:cNvCxnSpPr/>
          <p:nvPr/>
        </p:nvCxnSpPr>
        <p:spPr>
          <a:xfrm flipH="1" flipV="1">
            <a:off x="4295803" y="643466"/>
            <a:ext cx="12673" cy="50405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H="1">
            <a:off x="4295803" y="620688"/>
            <a:ext cx="3466509" cy="22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7762311" y="626988"/>
            <a:ext cx="1" cy="1232024"/>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7"/>
          <p:cNvSpPr/>
          <p:nvPr/>
        </p:nvSpPr>
        <p:spPr>
          <a:xfrm>
            <a:off x="4799856" y="2888148"/>
            <a:ext cx="5564062" cy="470603"/>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ثم يهال</a:t>
            </a:r>
          </a:p>
        </p:txBody>
      </p:sp>
      <p:sp>
        <p:nvSpPr>
          <p:cNvPr id="9" name="مستطيل مستدير الزوايا 8"/>
          <p:cNvSpPr/>
          <p:nvPr/>
        </p:nvSpPr>
        <p:spPr>
          <a:xfrm>
            <a:off x="4921172" y="2150063"/>
            <a:ext cx="5442746"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وحثو التراب عليه ثلاثاً باليد</a:t>
            </a:r>
          </a:p>
        </p:txBody>
      </p:sp>
      <p:cxnSp>
        <p:nvCxnSpPr>
          <p:cNvPr id="10" name="رابط مستقيم 9"/>
          <p:cNvCxnSpPr/>
          <p:nvPr/>
        </p:nvCxnSpPr>
        <p:spPr>
          <a:xfrm>
            <a:off x="7581887" y="2618115"/>
            <a:ext cx="0" cy="2700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مستطيل مستدير الزوايا 10"/>
          <p:cNvSpPr/>
          <p:nvPr/>
        </p:nvSpPr>
        <p:spPr>
          <a:xfrm>
            <a:off x="4799856" y="3649331"/>
            <a:ext cx="5564062"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وتلقينه</a:t>
            </a:r>
          </a:p>
        </p:txBody>
      </p:sp>
      <p:cxnSp>
        <p:nvCxnSpPr>
          <p:cNvPr id="12" name="رابط مستقيم 11"/>
          <p:cNvCxnSpPr>
            <a:endCxn id="11" idx="0"/>
          </p:cNvCxnSpPr>
          <p:nvPr/>
        </p:nvCxnSpPr>
        <p:spPr>
          <a:xfrm>
            <a:off x="7581887" y="3361299"/>
            <a:ext cx="0" cy="28803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مستطيل مستدير الزوايا 12"/>
          <p:cNvSpPr/>
          <p:nvPr/>
        </p:nvSpPr>
        <p:spPr>
          <a:xfrm>
            <a:off x="4799856" y="4441419"/>
            <a:ext cx="5564062"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والدعاء له بعد الدفن عند القبر </a:t>
            </a:r>
          </a:p>
        </p:txBody>
      </p:sp>
      <p:sp>
        <p:nvSpPr>
          <p:cNvPr id="14" name="مستطيل مستدير الزوايا 13"/>
          <p:cNvSpPr/>
          <p:nvPr/>
        </p:nvSpPr>
        <p:spPr>
          <a:xfrm>
            <a:off x="4799856" y="5161498"/>
            <a:ext cx="5564062" cy="461736"/>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ورشه بماء بعد وضع حصباء عليه</a:t>
            </a:r>
          </a:p>
        </p:txBody>
      </p:sp>
      <p:cxnSp>
        <p:nvCxnSpPr>
          <p:cNvPr id="15" name="رابط مستقيم 14"/>
          <p:cNvCxnSpPr/>
          <p:nvPr/>
        </p:nvCxnSpPr>
        <p:spPr>
          <a:xfrm>
            <a:off x="7581887" y="4117383"/>
            <a:ext cx="0" cy="32403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a:endCxn id="14" idx="0"/>
          </p:cNvCxnSpPr>
          <p:nvPr/>
        </p:nvCxnSpPr>
        <p:spPr>
          <a:xfrm>
            <a:off x="7581887" y="4909474"/>
            <a:ext cx="0" cy="25202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4686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2927651" y="1412776"/>
            <a:ext cx="7244827"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 ويرفع القبر عن الأرض قدر شير لأنه </a:t>
            </a:r>
            <a:r>
              <a:rPr lang="ar-SA" sz="2800" b="1" dirty="0">
                <a:solidFill>
                  <a:schemeClr val="tx1"/>
                </a:solidFill>
                <a:cs typeface="Akhbar MT" pitchFamily="2" charset="-78"/>
                <a:sym typeface="AGA Arabesque"/>
              </a:rPr>
              <a:t> رفع قبره عن الأرض قد شبر</a:t>
            </a:r>
            <a:endParaRPr lang="ar-SA" sz="2800" b="1" dirty="0">
              <a:solidFill>
                <a:schemeClr val="tx1"/>
              </a:solidFill>
              <a:cs typeface="Akhbar MT" pitchFamily="2" charset="-78"/>
            </a:endParaRPr>
          </a:p>
        </p:txBody>
      </p:sp>
      <p:sp>
        <p:nvSpPr>
          <p:cNvPr id="4" name="مستطيل مستدير الزوايا 3"/>
          <p:cNvSpPr/>
          <p:nvPr/>
        </p:nvSpPr>
        <p:spPr>
          <a:xfrm rot="20935485">
            <a:off x="8367849" y="2086201"/>
            <a:ext cx="1327482" cy="52564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مستدير الزوايا 4"/>
          <p:cNvSpPr/>
          <p:nvPr/>
        </p:nvSpPr>
        <p:spPr>
          <a:xfrm>
            <a:off x="8079783" y="2169123"/>
            <a:ext cx="1751948" cy="421974"/>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ويكره</a:t>
            </a:r>
          </a:p>
        </p:txBody>
      </p:sp>
      <p:cxnSp>
        <p:nvCxnSpPr>
          <p:cNvPr id="6" name="رابط مستقيم 5"/>
          <p:cNvCxnSpPr/>
          <p:nvPr/>
        </p:nvCxnSpPr>
        <p:spPr>
          <a:xfrm>
            <a:off x="9831211" y="2170604"/>
            <a:ext cx="11732" cy="101796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H="1">
            <a:off x="8419035" y="3188566"/>
            <a:ext cx="1412179"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10021492" y="1700808"/>
            <a:ext cx="32298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10344472" y="1700808"/>
            <a:ext cx="0" cy="64807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flipH="1">
            <a:off x="9869606" y="2349025"/>
            <a:ext cx="467418" cy="1"/>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13"/>
          <p:cNvSpPr/>
          <p:nvPr/>
        </p:nvSpPr>
        <p:spPr>
          <a:xfrm>
            <a:off x="7896200" y="2699608"/>
            <a:ext cx="1962792"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فوق شبر </a:t>
            </a:r>
          </a:p>
        </p:txBody>
      </p:sp>
      <p:sp>
        <p:nvSpPr>
          <p:cNvPr id="18" name="مستطيل مستدير الزوايا 17"/>
          <p:cNvSpPr/>
          <p:nvPr/>
        </p:nvSpPr>
        <p:spPr>
          <a:xfrm>
            <a:off x="1073922" y="3428999"/>
            <a:ext cx="8947569" cy="82167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 ويكون القبر مسنماً محدباً لما روى البخاري عن سفيان التمار أنه </a:t>
            </a:r>
          </a:p>
          <a:p>
            <a:r>
              <a:rPr lang="ar-SA" sz="2800" b="1" dirty="0">
                <a:solidFill>
                  <a:schemeClr val="tx1"/>
                </a:solidFill>
                <a:cs typeface="Akhbar MT" pitchFamily="2" charset="-78"/>
              </a:rPr>
              <a:t>«رأى قبر النبي </a:t>
            </a:r>
            <a:r>
              <a:rPr lang="ar-SA" sz="2800" b="1" dirty="0">
                <a:solidFill>
                  <a:schemeClr val="tx1"/>
                </a:solidFill>
                <a:cs typeface="Akhbar MT" pitchFamily="2" charset="-78"/>
                <a:sym typeface="AGA Arabesque"/>
              </a:rPr>
              <a:t> مسنماً» </a:t>
            </a:r>
          </a:p>
        </p:txBody>
      </p:sp>
      <p:sp>
        <p:nvSpPr>
          <p:cNvPr id="15" name="مستطيل مستدير الزوايا 14"/>
          <p:cNvSpPr/>
          <p:nvPr/>
        </p:nvSpPr>
        <p:spPr>
          <a:xfrm>
            <a:off x="2506699" y="4805779"/>
            <a:ext cx="4909113" cy="869318"/>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ysClr val="windowText" lastClr="000000"/>
                </a:solidFill>
                <a:cs typeface="Akhbar MT" pitchFamily="2" charset="-78"/>
              </a:rPr>
              <a:t>     لكن من دفن بدار حرب لتعذر نقله فالأولى تسويته بالأرض وإخفاؤه</a:t>
            </a:r>
          </a:p>
        </p:txBody>
      </p:sp>
      <p:pic>
        <p:nvPicPr>
          <p:cNvPr id="16" name="صورة 15">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6896733" y="4866868"/>
            <a:ext cx="376023" cy="342790"/>
          </a:xfrm>
          <a:prstGeom prst="rect">
            <a:avLst/>
          </a:prstGeom>
        </p:spPr>
      </p:pic>
    </p:spTree>
    <p:extLst>
      <p:ext uri="{BB962C8B-B14F-4D97-AF65-F5344CB8AC3E}">
        <p14:creationId xmlns:p14="http://schemas.microsoft.com/office/powerpoint/2010/main" val="20444686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15" name="مستطيل مستدير الزوايا 14"/>
          <p:cNvSpPr/>
          <p:nvPr/>
        </p:nvSpPr>
        <p:spPr>
          <a:xfrm>
            <a:off x="6960098" y="2012030"/>
            <a:ext cx="3367765"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cs typeface="Akhbar MT" pitchFamily="2" charset="-78"/>
              </a:rPr>
              <a:t>* لقول جابر «نهى رسول الله </a:t>
            </a:r>
            <a:r>
              <a:rPr lang="ar-SA" sz="2800" b="1" dirty="0">
                <a:solidFill>
                  <a:schemeClr val="tx1"/>
                </a:solidFill>
                <a:cs typeface="Akhbar MT" pitchFamily="2" charset="-78"/>
                <a:sym typeface="AGA Arabesque"/>
              </a:rPr>
              <a:t> أن يجصص القبر وأن يقعد عليه وأن يبنى عليه </a:t>
            </a:r>
            <a:endParaRPr lang="ar-SA" sz="2800" b="1" dirty="0">
              <a:solidFill>
                <a:schemeClr val="tx1"/>
              </a:solidFill>
              <a:cs typeface="Akhbar MT" pitchFamily="2" charset="-78"/>
            </a:endParaRPr>
          </a:p>
        </p:txBody>
      </p:sp>
      <p:sp>
        <p:nvSpPr>
          <p:cNvPr id="23" name="مستطيل مستدير الزوايا 22"/>
          <p:cNvSpPr/>
          <p:nvPr/>
        </p:nvSpPr>
        <p:spPr>
          <a:xfrm>
            <a:off x="4436002" y="3061749"/>
            <a:ext cx="331999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وتكره</a:t>
            </a:r>
          </a:p>
        </p:txBody>
      </p:sp>
      <p:cxnSp>
        <p:nvCxnSpPr>
          <p:cNvPr id="24" name="رابط مستقيم 23"/>
          <p:cNvCxnSpPr>
            <a:stCxn id="23" idx="3"/>
          </p:cNvCxnSpPr>
          <p:nvPr/>
        </p:nvCxnSpPr>
        <p:spPr>
          <a:xfrm>
            <a:off x="7755998" y="3313777"/>
            <a:ext cx="15066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a:stCxn id="23" idx="1"/>
          </p:cNvCxnSpPr>
          <p:nvPr/>
        </p:nvCxnSpPr>
        <p:spPr>
          <a:xfrm flipH="1">
            <a:off x="3219494" y="3313777"/>
            <a:ext cx="12165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3219494" y="3313777"/>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رابط كسهم مستقيم 26"/>
          <p:cNvCxnSpPr/>
          <p:nvPr/>
        </p:nvCxnSpPr>
        <p:spPr>
          <a:xfrm>
            <a:off x="9276809" y="3313777"/>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مربع نص 27"/>
          <p:cNvSpPr txBox="1"/>
          <p:nvPr/>
        </p:nvSpPr>
        <p:spPr>
          <a:xfrm>
            <a:off x="8758578" y="3992755"/>
            <a:ext cx="100811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الكتابة </a:t>
            </a:r>
          </a:p>
        </p:txBody>
      </p:sp>
      <p:sp>
        <p:nvSpPr>
          <p:cNvPr id="29" name="مربع نص 28"/>
          <p:cNvSpPr txBox="1"/>
          <p:nvPr/>
        </p:nvSpPr>
        <p:spPr>
          <a:xfrm>
            <a:off x="2373140" y="3839028"/>
            <a:ext cx="169270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والوطء عليه</a:t>
            </a:r>
          </a:p>
        </p:txBody>
      </p:sp>
      <p:sp>
        <p:nvSpPr>
          <p:cNvPr id="30" name="مربع نص 29"/>
          <p:cNvSpPr txBox="1"/>
          <p:nvPr/>
        </p:nvSpPr>
        <p:spPr>
          <a:xfrm>
            <a:off x="5637914" y="3817595"/>
            <a:ext cx="108012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والجلوس </a:t>
            </a:r>
          </a:p>
        </p:txBody>
      </p:sp>
      <p:cxnSp>
        <p:nvCxnSpPr>
          <p:cNvPr id="31" name="رابط كسهم مستقيم 30"/>
          <p:cNvCxnSpPr/>
          <p:nvPr/>
        </p:nvCxnSpPr>
        <p:spPr>
          <a:xfrm>
            <a:off x="6150477" y="3565808"/>
            <a:ext cx="0" cy="299403"/>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flipH="1">
            <a:off x="10327863" y="566444"/>
            <a:ext cx="47793" cy="236324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H="1">
            <a:off x="4903045" y="566444"/>
            <a:ext cx="54726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flipH="1">
            <a:off x="4903048" y="2929686"/>
            <a:ext cx="542481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a:off x="9928689" y="1176922"/>
            <a:ext cx="43204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6" name="مستطيل مستدير الزوايا 35"/>
          <p:cNvSpPr/>
          <p:nvPr/>
        </p:nvSpPr>
        <p:spPr>
          <a:xfrm>
            <a:off x="7588467" y="888890"/>
            <a:ext cx="2340222"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ويكره</a:t>
            </a:r>
          </a:p>
        </p:txBody>
      </p:sp>
      <p:sp>
        <p:nvSpPr>
          <p:cNvPr id="37" name="مستطيل مستدير الزوايا 36"/>
          <p:cNvSpPr/>
          <p:nvPr/>
        </p:nvSpPr>
        <p:spPr>
          <a:xfrm>
            <a:off x="3575722" y="996902"/>
            <a:ext cx="3155801"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latin typeface="Microsoft Uighur" pitchFamily="2" charset="-78"/>
                <a:cs typeface="Microsoft Uighur" pitchFamily="2" charset="-78"/>
              </a:rPr>
              <a:t>تجصيصه و تزويقه</a:t>
            </a:r>
          </a:p>
        </p:txBody>
      </p:sp>
      <p:sp>
        <p:nvSpPr>
          <p:cNvPr id="38" name="مستطيل مستدير الزوايا 37"/>
          <p:cNvSpPr/>
          <p:nvPr/>
        </p:nvSpPr>
        <p:spPr>
          <a:xfrm>
            <a:off x="3562236" y="1543978"/>
            <a:ext cx="3155801"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وتخليقه طليه بالطين وهو بدعة</a:t>
            </a:r>
          </a:p>
        </p:txBody>
      </p:sp>
      <p:sp>
        <p:nvSpPr>
          <p:cNvPr id="39" name="مستطيل مستدير الزوايا 38"/>
          <p:cNvSpPr/>
          <p:nvPr/>
        </p:nvSpPr>
        <p:spPr>
          <a:xfrm>
            <a:off x="3575722" y="2106883"/>
            <a:ext cx="3155801"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chemeClr val="tx1"/>
                </a:solidFill>
                <a:latin typeface="Microsoft Uighur" pitchFamily="2" charset="-78"/>
                <a:cs typeface="Microsoft Uighur" pitchFamily="2" charset="-78"/>
              </a:rPr>
              <a:t>والبناء عليه لاصقه أو لا</a:t>
            </a:r>
          </a:p>
        </p:txBody>
      </p:sp>
      <p:cxnSp>
        <p:nvCxnSpPr>
          <p:cNvPr id="40" name="رابط كسهم مستقيم 39"/>
          <p:cNvCxnSpPr/>
          <p:nvPr/>
        </p:nvCxnSpPr>
        <p:spPr>
          <a:xfrm>
            <a:off x="4903045" y="566444"/>
            <a:ext cx="0" cy="32244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رابط كسهم مستقيم 40"/>
          <p:cNvCxnSpPr/>
          <p:nvPr/>
        </p:nvCxnSpPr>
        <p:spPr>
          <a:xfrm flipV="1">
            <a:off x="4903045" y="2634076"/>
            <a:ext cx="0" cy="29561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مستطيل مستدير الزوايا 41"/>
          <p:cNvSpPr/>
          <p:nvPr/>
        </p:nvSpPr>
        <p:spPr>
          <a:xfrm>
            <a:off x="1870026" y="4765874"/>
            <a:ext cx="6837671"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*لما روى الترمذي وصححه من حديث جابر مرفوعاً «نهى أن تجصص   </a:t>
            </a:r>
          </a:p>
          <a:p>
            <a:r>
              <a:rPr lang="ar-SA" sz="2800" b="1" dirty="0">
                <a:solidFill>
                  <a:schemeClr val="tx1"/>
                </a:solidFill>
                <a:cs typeface="Akhbar MT" pitchFamily="2" charset="-78"/>
              </a:rPr>
              <a:t> القبور وأن يكتب عليها وأن </a:t>
            </a:r>
            <a:r>
              <a:rPr lang="ar-SA" sz="2800" b="1" dirty="0" err="1">
                <a:solidFill>
                  <a:schemeClr val="tx1"/>
                </a:solidFill>
                <a:cs typeface="Akhbar MT" pitchFamily="2" charset="-78"/>
              </a:rPr>
              <a:t>تؤطأ</a:t>
            </a:r>
            <a:r>
              <a:rPr lang="ar-SA" sz="2800" b="1" dirty="0">
                <a:solidFill>
                  <a:schemeClr val="tx1"/>
                </a:solidFill>
                <a:cs typeface="Akhbar MT" pitchFamily="2" charset="-78"/>
              </a:rPr>
              <a:t>»</a:t>
            </a:r>
          </a:p>
        </p:txBody>
      </p:sp>
      <p:sp>
        <p:nvSpPr>
          <p:cNvPr id="43" name="مستطيل مستدير الزوايا 42"/>
          <p:cNvSpPr/>
          <p:nvPr/>
        </p:nvSpPr>
        <p:spPr>
          <a:xfrm>
            <a:off x="1753899" y="5666333"/>
            <a:ext cx="7069918" cy="45411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 وروى مسلم عن أبي هريرة مرفوعاً « لأن يجلس أحدكم على جمرة فتحرق ثيابه فتخلص إلى جلده خير له من أن يجلس على قبر </a:t>
            </a:r>
          </a:p>
        </p:txBody>
      </p:sp>
    </p:spTree>
    <p:extLst>
      <p:ext uri="{BB962C8B-B14F-4D97-AF65-F5344CB8AC3E}">
        <p14:creationId xmlns:p14="http://schemas.microsoft.com/office/powerpoint/2010/main" val="42791016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cxnSp>
        <p:nvCxnSpPr>
          <p:cNvPr id="3" name="رابط مستقيم 2"/>
          <p:cNvCxnSpPr/>
          <p:nvPr/>
        </p:nvCxnSpPr>
        <p:spPr>
          <a:xfrm flipH="1">
            <a:off x="4903045" y="800470"/>
            <a:ext cx="54726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 name="رابط مستقيم 3"/>
          <p:cNvCxnSpPr/>
          <p:nvPr/>
        </p:nvCxnSpPr>
        <p:spPr>
          <a:xfrm flipH="1">
            <a:off x="9928692" y="1410948"/>
            <a:ext cx="46831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 name="مستطيل مستدير الزوايا 4"/>
          <p:cNvSpPr/>
          <p:nvPr/>
        </p:nvSpPr>
        <p:spPr>
          <a:xfrm>
            <a:off x="7588467" y="1122916"/>
            <a:ext cx="2340222"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ويكره الاتكاء إليه</a:t>
            </a:r>
          </a:p>
        </p:txBody>
      </p:sp>
      <p:sp>
        <p:nvSpPr>
          <p:cNvPr id="6" name="مستطيل مستدير الزوايا 5"/>
          <p:cNvSpPr/>
          <p:nvPr/>
        </p:nvSpPr>
        <p:spPr>
          <a:xfrm>
            <a:off x="3143672" y="1390002"/>
            <a:ext cx="3803872"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latin typeface="Microsoft Uighur" pitchFamily="2" charset="-78"/>
                <a:cs typeface="Microsoft Uighur" pitchFamily="2" charset="-78"/>
              </a:rPr>
              <a:t>لما روى أحمد «أن النبي</a:t>
            </a:r>
            <a:r>
              <a:rPr lang="ar-SA" sz="3000" b="1" dirty="0">
                <a:solidFill>
                  <a:sysClr val="windowText" lastClr="000000"/>
                </a:solidFill>
                <a:latin typeface="Microsoft Uighur" pitchFamily="2" charset="-78"/>
                <a:cs typeface="Microsoft Uighur" pitchFamily="2" charset="-78"/>
                <a:sym typeface="AGA Arabesque"/>
              </a:rPr>
              <a:t> رأى عمارة بن حزم متكئاً على قبر فقال لا تؤذه»</a:t>
            </a:r>
            <a:endParaRPr lang="ar-SA" sz="3000" b="1" dirty="0">
              <a:solidFill>
                <a:sysClr val="windowText" lastClr="000000"/>
              </a:solidFill>
              <a:latin typeface="Microsoft Uighur" pitchFamily="2" charset="-78"/>
              <a:cs typeface="Microsoft Uighur" pitchFamily="2" charset="-78"/>
            </a:endParaRPr>
          </a:p>
        </p:txBody>
      </p:sp>
      <p:cxnSp>
        <p:nvCxnSpPr>
          <p:cNvPr id="7" name="رابط كسهم مستقيم 6"/>
          <p:cNvCxnSpPr/>
          <p:nvPr/>
        </p:nvCxnSpPr>
        <p:spPr>
          <a:xfrm>
            <a:off x="4903045" y="800470"/>
            <a:ext cx="0" cy="32244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10397002" y="800470"/>
            <a:ext cx="0" cy="6104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11"/>
          <p:cNvSpPr/>
          <p:nvPr/>
        </p:nvSpPr>
        <p:spPr>
          <a:xfrm>
            <a:off x="4417696" y="3830203"/>
            <a:ext cx="331999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ويكره</a:t>
            </a:r>
          </a:p>
        </p:txBody>
      </p:sp>
      <p:cxnSp>
        <p:nvCxnSpPr>
          <p:cNvPr id="13" name="رابط مستقيم 12"/>
          <p:cNvCxnSpPr>
            <a:stCxn id="12" idx="3"/>
          </p:cNvCxnSpPr>
          <p:nvPr/>
        </p:nvCxnSpPr>
        <p:spPr>
          <a:xfrm>
            <a:off x="7737692" y="4082231"/>
            <a:ext cx="15066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a:stCxn id="12" idx="1"/>
          </p:cNvCxnSpPr>
          <p:nvPr/>
        </p:nvCxnSpPr>
        <p:spPr>
          <a:xfrm flipH="1">
            <a:off x="3201188" y="4082231"/>
            <a:ext cx="12165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3201188" y="4082231"/>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9258503" y="4082231"/>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8390244" y="4653651"/>
            <a:ext cx="1708168" cy="1015663"/>
          </a:xfrm>
          <a:prstGeom prst="rect">
            <a:avLst/>
          </a:prstGeom>
          <a:noFill/>
        </p:spPr>
        <p:txBody>
          <a:bodyPr wrap="square" rtlCol="1">
            <a:spAutoFit/>
          </a:bodyPr>
          <a:lstStyle/>
          <a:p>
            <a:r>
              <a:rPr lang="ar-SA" sz="3000" b="1" dirty="0">
                <a:latin typeface="Microsoft Uighur" pitchFamily="2" charset="-78"/>
                <a:cs typeface="Microsoft Uighur" pitchFamily="2" charset="-78"/>
              </a:rPr>
              <a:t>الحديث في أمور الدنيا عن القبور </a:t>
            </a:r>
          </a:p>
        </p:txBody>
      </p:sp>
      <p:sp>
        <p:nvSpPr>
          <p:cNvPr id="18" name="مربع نص 17"/>
          <p:cNvSpPr txBox="1"/>
          <p:nvPr/>
        </p:nvSpPr>
        <p:spPr>
          <a:xfrm>
            <a:off x="2169757" y="4607482"/>
            <a:ext cx="206286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وتبسم وضحك أشد</a:t>
            </a:r>
          </a:p>
        </p:txBody>
      </p:sp>
      <p:sp>
        <p:nvSpPr>
          <p:cNvPr id="19" name="مربع نص 18"/>
          <p:cNvSpPr txBox="1"/>
          <p:nvPr/>
        </p:nvSpPr>
        <p:spPr>
          <a:xfrm>
            <a:off x="5250973" y="4646948"/>
            <a:ext cx="1728192" cy="1477328"/>
          </a:xfrm>
          <a:prstGeom prst="rect">
            <a:avLst/>
          </a:prstGeom>
          <a:noFill/>
        </p:spPr>
        <p:txBody>
          <a:bodyPr wrap="square" rtlCol="1">
            <a:spAutoFit/>
          </a:bodyPr>
          <a:lstStyle/>
          <a:p>
            <a:r>
              <a:rPr lang="ar-SA" sz="3000" b="1" dirty="0">
                <a:latin typeface="Microsoft Uighur" pitchFamily="2" charset="-78"/>
                <a:cs typeface="Microsoft Uighur" pitchFamily="2" charset="-78"/>
              </a:rPr>
              <a:t>والمشي بالنعل فيها إلا خوف : نجاسة أو شوك</a:t>
            </a:r>
          </a:p>
        </p:txBody>
      </p:sp>
      <p:cxnSp>
        <p:nvCxnSpPr>
          <p:cNvPr id="20" name="رابط كسهم مستقيم 19"/>
          <p:cNvCxnSpPr/>
          <p:nvPr/>
        </p:nvCxnSpPr>
        <p:spPr>
          <a:xfrm>
            <a:off x="6115069" y="4353942"/>
            <a:ext cx="0" cy="299709"/>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مستطيل مستدير الزوايا 20"/>
          <p:cNvSpPr/>
          <p:nvPr/>
        </p:nvSpPr>
        <p:spPr>
          <a:xfrm>
            <a:off x="2278997" y="2494037"/>
            <a:ext cx="7848872" cy="869318"/>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ysClr val="windowText" lastClr="000000"/>
                </a:solidFill>
                <a:cs typeface="Akhbar MT" pitchFamily="2" charset="-78"/>
              </a:rPr>
              <a:t>     ودفن بصحراء أفضل لأنه </a:t>
            </a:r>
            <a:r>
              <a:rPr lang="ar-SA" sz="2800" dirty="0">
                <a:solidFill>
                  <a:sysClr val="windowText" lastClr="000000"/>
                </a:solidFill>
                <a:cs typeface="Akhbar MT" pitchFamily="2" charset="-78"/>
                <a:sym typeface="AGA Arabesque"/>
              </a:rPr>
              <a:t> كان يدفن أصحابه بالبقيع سوى النبي </a:t>
            </a:r>
          </a:p>
          <a:p>
            <a:r>
              <a:rPr lang="ar-SA" sz="2800" dirty="0">
                <a:solidFill>
                  <a:sysClr val="windowText" lastClr="000000"/>
                </a:solidFill>
                <a:cs typeface="Akhbar MT" pitchFamily="2" charset="-78"/>
                <a:sym typeface="AGA Arabesque"/>
              </a:rPr>
              <a:t>واختار صاحباه الدفن عنده تشريفاً وتبركاً وجاءت أخبار تدل على دفنهم كما وقع</a:t>
            </a:r>
            <a:endParaRPr lang="ar-SA" sz="2800" dirty="0">
              <a:solidFill>
                <a:sysClr val="windowText" lastClr="000000"/>
              </a:solidFill>
              <a:cs typeface="Akhbar MT" pitchFamily="2" charset="-78"/>
            </a:endParaRPr>
          </a:p>
        </p:txBody>
      </p:sp>
      <p:pic>
        <p:nvPicPr>
          <p:cNvPr id="22" name="صورة 21">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605222" y="2542418"/>
            <a:ext cx="376023" cy="342790"/>
          </a:xfrm>
          <a:prstGeom prst="rect">
            <a:avLst/>
          </a:prstGeom>
        </p:spPr>
      </p:pic>
    </p:spTree>
    <p:extLst>
      <p:ext uri="{BB962C8B-B14F-4D97-AF65-F5344CB8AC3E}">
        <p14:creationId xmlns:p14="http://schemas.microsoft.com/office/powerpoint/2010/main" val="42835509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4655840" y="764704"/>
            <a:ext cx="331999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ويحرم</a:t>
            </a:r>
          </a:p>
        </p:txBody>
      </p:sp>
      <p:cxnSp>
        <p:nvCxnSpPr>
          <p:cNvPr id="4" name="رابط مستقيم 3"/>
          <p:cNvCxnSpPr>
            <a:stCxn id="3" idx="3"/>
          </p:cNvCxnSpPr>
          <p:nvPr/>
        </p:nvCxnSpPr>
        <p:spPr>
          <a:xfrm>
            <a:off x="7975836" y="1016732"/>
            <a:ext cx="15066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a:stCxn id="3" idx="1"/>
          </p:cNvCxnSpPr>
          <p:nvPr/>
        </p:nvCxnSpPr>
        <p:spPr>
          <a:xfrm flipH="1">
            <a:off x="3439332" y="1016732"/>
            <a:ext cx="12165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3439332"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9496647"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8978416" y="1541983"/>
            <a:ext cx="100811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إسراجها</a:t>
            </a:r>
          </a:p>
        </p:txBody>
      </p:sp>
      <p:sp>
        <p:nvSpPr>
          <p:cNvPr id="9" name="مربع نص 8"/>
          <p:cNvSpPr txBox="1"/>
          <p:nvPr/>
        </p:nvSpPr>
        <p:spPr>
          <a:xfrm>
            <a:off x="2592978" y="1541983"/>
            <a:ext cx="206286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والتخلي عليها وبينها</a:t>
            </a:r>
          </a:p>
        </p:txBody>
      </p:sp>
      <p:sp>
        <p:nvSpPr>
          <p:cNvPr id="10" name="مربع نص 9"/>
          <p:cNvSpPr txBox="1"/>
          <p:nvPr/>
        </p:nvSpPr>
        <p:spPr>
          <a:xfrm>
            <a:off x="5392753" y="1520550"/>
            <a:ext cx="184617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واتخاذ المساجد</a:t>
            </a:r>
          </a:p>
        </p:txBody>
      </p:sp>
      <p:cxnSp>
        <p:nvCxnSpPr>
          <p:cNvPr id="11" name="رابط كسهم مستقيم 10"/>
          <p:cNvCxnSpPr/>
          <p:nvPr/>
        </p:nvCxnSpPr>
        <p:spPr>
          <a:xfrm flipH="1">
            <a:off x="6315838" y="1221150"/>
            <a:ext cx="4334" cy="299403"/>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13"/>
          <p:cNvSpPr/>
          <p:nvPr/>
        </p:nvSpPr>
        <p:spPr>
          <a:xfrm>
            <a:off x="7238926" y="2542457"/>
            <a:ext cx="3077135"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ويحرم فيه أي في قبر واحد</a:t>
            </a:r>
          </a:p>
        </p:txBody>
      </p:sp>
      <p:cxnSp>
        <p:nvCxnSpPr>
          <p:cNvPr id="18" name="رابط مستقيم 17"/>
          <p:cNvCxnSpPr>
            <a:stCxn id="14" idx="1"/>
          </p:cNvCxnSpPr>
          <p:nvPr/>
        </p:nvCxnSpPr>
        <p:spPr>
          <a:xfrm flipH="1">
            <a:off x="6600059" y="2830489"/>
            <a:ext cx="638867"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flipH="1">
            <a:off x="6600058" y="2542460"/>
            <a:ext cx="1" cy="58728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flipH="1">
            <a:off x="5392755" y="2536181"/>
            <a:ext cx="1207303"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flipH="1">
            <a:off x="5392756" y="3129744"/>
            <a:ext cx="1207303"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مربع نص 26"/>
          <p:cNvSpPr txBox="1"/>
          <p:nvPr/>
        </p:nvSpPr>
        <p:spPr>
          <a:xfrm>
            <a:off x="2832225" y="2259182"/>
            <a:ext cx="253711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دفن اثنين فأكثر معاً </a:t>
            </a:r>
          </a:p>
        </p:txBody>
      </p:sp>
      <p:sp>
        <p:nvSpPr>
          <p:cNvPr id="28" name="مربع نص 27"/>
          <p:cNvSpPr txBox="1"/>
          <p:nvPr/>
        </p:nvSpPr>
        <p:spPr>
          <a:xfrm>
            <a:off x="2063552" y="2852745"/>
            <a:ext cx="3329200"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أو واحد قبل آخر قبل بلى السابق</a:t>
            </a:r>
          </a:p>
        </p:txBody>
      </p:sp>
      <p:sp>
        <p:nvSpPr>
          <p:cNvPr id="30" name="مستطيل مستدير الزوايا 29"/>
          <p:cNvSpPr/>
          <p:nvPr/>
        </p:nvSpPr>
        <p:spPr>
          <a:xfrm>
            <a:off x="2063555" y="3511186"/>
            <a:ext cx="8252505" cy="82167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 لأن النبي</a:t>
            </a:r>
            <a:r>
              <a:rPr lang="ar-SA" sz="2800" b="1" dirty="0">
                <a:solidFill>
                  <a:schemeClr val="tx1"/>
                </a:solidFill>
                <a:cs typeface="Akhbar MT" pitchFamily="2" charset="-78"/>
                <a:sym typeface="AGA Arabesque"/>
              </a:rPr>
              <a:t> كان يدفن كل ميت في قبر وعلى هذا استمر فعل أصحابه ومن بعدهم وإن حفر فوجد عظام ميت دفنها وحفر في مكان آخر </a:t>
            </a:r>
            <a:endParaRPr lang="ar-SA" sz="2800" b="1" dirty="0">
              <a:solidFill>
                <a:schemeClr val="tx1"/>
              </a:solidFill>
              <a:cs typeface="Akhbar MT" pitchFamily="2" charset="-78"/>
            </a:endParaRPr>
          </a:p>
        </p:txBody>
      </p:sp>
      <p:sp>
        <p:nvSpPr>
          <p:cNvPr id="35" name="مستطيل مستدير الزوايا 34"/>
          <p:cNvSpPr/>
          <p:nvPr/>
        </p:nvSpPr>
        <p:spPr>
          <a:xfrm>
            <a:off x="3723480" y="4526253"/>
            <a:ext cx="6392023" cy="470603"/>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إلا لضرورة ككثرة الموتى وقلة من يدفنهم وخوف الفساد عليهم</a:t>
            </a:r>
          </a:p>
        </p:txBody>
      </p:sp>
      <p:sp>
        <p:nvSpPr>
          <p:cNvPr id="36" name="مستطيل مستدير الزوايا 35"/>
          <p:cNvSpPr/>
          <p:nvPr/>
        </p:nvSpPr>
        <p:spPr>
          <a:xfrm>
            <a:off x="1828650" y="5009697"/>
            <a:ext cx="8468530" cy="57606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 لقوله </a:t>
            </a:r>
            <a:r>
              <a:rPr lang="ar-SA" sz="2800" b="1" dirty="0">
                <a:solidFill>
                  <a:schemeClr val="tx1"/>
                </a:solidFill>
                <a:cs typeface="Akhbar MT" pitchFamily="2" charset="-78"/>
                <a:sym typeface="AGA Arabesque"/>
              </a:rPr>
              <a:t> يوم أحد ادفنوا الاثنين والثلاثة في قبر واحد  , ويقدم الأفضل للقبلة وتقدم </a:t>
            </a:r>
            <a:endParaRPr lang="ar-SA" sz="2800" b="1" dirty="0">
              <a:solidFill>
                <a:schemeClr val="tx1"/>
              </a:solidFill>
              <a:cs typeface="Akhbar MT" pitchFamily="2" charset="-78"/>
            </a:endParaRPr>
          </a:p>
        </p:txBody>
      </p:sp>
      <p:sp>
        <p:nvSpPr>
          <p:cNvPr id="37" name="مستطيل مستدير الزوايا 36"/>
          <p:cNvSpPr/>
          <p:nvPr/>
        </p:nvSpPr>
        <p:spPr>
          <a:xfrm>
            <a:off x="1415480" y="5585761"/>
            <a:ext cx="7676442" cy="576064"/>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chemeClr val="tx1"/>
                </a:solidFill>
                <a:cs typeface="Akhbar MT" pitchFamily="2" charset="-78"/>
              </a:rPr>
              <a:t>* ويجعل بين كل اثنين حاجز من تراب ليصير كل واحد كأنه في قبر منفرد </a:t>
            </a:r>
          </a:p>
        </p:txBody>
      </p:sp>
    </p:spTree>
    <p:extLst>
      <p:ext uri="{BB962C8B-B14F-4D97-AF65-F5344CB8AC3E}">
        <p14:creationId xmlns:p14="http://schemas.microsoft.com/office/powerpoint/2010/main" val="15879501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4417696" y="764704"/>
            <a:ext cx="331999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وكره الدفن عند</a:t>
            </a:r>
          </a:p>
        </p:txBody>
      </p:sp>
      <p:cxnSp>
        <p:nvCxnSpPr>
          <p:cNvPr id="4" name="رابط مستقيم 3"/>
          <p:cNvCxnSpPr>
            <a:stCxn id="3" idx="3"/>
          </p:cNvCxnSpPr>
          <p:nvPr/>
        </p:nvCxnSpPr>
        <p:spPr>
          <a:xfrm>
            <a:off x="7737692" y="1016732"/>
            <a:ext cx="15066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a:stCxn id="3" idx="1"/>
          </p:cNvCxnSpPr>
          <p:nvPr/>
        </p:nvCxnSpPr>
        <p:spPr>
          <a:xfrm flipH="1">
            <a:off x="3201188" y="1016732"/>
            <a:ext cx="12165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3201188"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9258503" y="1016732"/>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8328248" y="1520788"/>
            <a:ext cx="1564152"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طلوع الشمس </a:t>
            </a:r>
          </a:p>
        </p:txBody>
      </p:sp>
      <p:sp>
        <p:nvSpPr>
          <p:cNvPr id="9" name="مربع نص 8"/>
          <p:cNvSpPr txBox="1"/>
          <p:nvPr/>
        </p:nvSpPr>
        <p:spPr>
          <a:xfrm>
            <a:off x="2169757" y="1541983"/>
            <a:ext cx="2062862"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وغروبها</a:t>
            </a:r>
          </a:p>
        </p:txBody>
      </p:sp>
      <p:sp>
        <p:nvSpPr>
          <p:cNvPr id="10" name="مربع نص 9"/>
          <p:cNvSpPr txBox="1"/>
          <p:nvPr/>
        </p:nvSpPr>
        <p:spPr>
          <a:xfrm>
            <a:off x="5601481" y="1581449"/>
            <a:ext cx="1027181"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وقيامها</a:t>
            </a:r>
          </a:p>
        </p:txBody>
      </p:sp>
      <p:cxnSp>
        <p:nvCxnSpPr>
          <p:cNvPr id="11" name="رابط كسهم مستقيم 10"/>
          <p:cNvCxnSpPr/>
          <p:nvPr/>
        </p:nvCxnSpPr>
        <p:spPr>
          <a:xfrm>
            <a:off x="6115069" y="1288443"/>
            <a:ext cx="0" cy="299709"/>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flipH="1">
            <a:off x="4468113" y="2872447"/>
            <a:ext cx="547260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H="1">
            <a:off x="9493760" y="3482925"/>
            <a:ext cx="46831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5" name="مستطيل مستدير الزوايا 14"/>
          <p:cNvSpPr/>
          <p:nvPr/>
        </p:nvSpPr>
        <p:spPr>
          <a:xfrm>
            <a:off x="7153535" y="3194893"/>
            <a:ext cx="2340222"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ويستحب</a:t>
            </a:r>
          </a:p>
        </p:txBody>
      </p:sp>
      <p:sp>
        <p:nvSpPr>
          <p:cNvPr id="16" name="مستطيل مستدير الزوايا 15"/>
          <p:cNvSpPr/>
          <p:nvPr/>
        </p:nvSpPr>
        <p:spPr>
          <a:xfrm>
            <a:off x="1740945" y="3379983"/>
            <a:ext cx="5284881"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latin typeface="Microsoft Uighur" pitchFamily="2" charset="-78"/>
                <a:cs typeface="Microsoft Uighur" pitchFamily="2" charset="-78"/>
              </a:rPr>
              <a:t>جمع الأقارب في بقعة لتسهيل زيارتهم قريباً من الشهداء والصالحين لينتفع بمجاورتهم في البقاع الشريفة </a:t>
            </a:r>
          </a:p>
        </p:txBody>
      </p:sp>
      <p:cxnSp>
        <p:nvCxnSpPr>
          <p:cNvPr id="17" name="رابط كسهم مستقيم 16"/>
          <p:cNvCxnSpPr/>
          <p:nvPr/>
        </p:nvCxnSpPr>
        <p:spPr>
          <a:xfrm>
            <a:off x="4468113" y="2872447"/>
            <a:ext cx="0" cy="32244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H="1">
            <a:off x="9940724" y="2872447"/>
            <a:ext cx="21349" cy="6104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8" name="مستطيل مستدير الزوايا 27"/>
          <p:cNvSpPr/>
          <p:nvPr/>
        </p:nvSpPr>
        <p:spPr>
          <a:xfrm>
            <a:off x="3333038" y="4279401"/>
            <a:ext cx="5564062"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Akhbar MT" pitchFamily="2" charset="-78"/>
              </a:rPr>
              <a:t>* ولو وصى أن يدفن في ملكه : دفن مع المسلمين </a:t>
            </a:r>
            <a:endParaRPr lang="ar-SA" sz="3000" dirty="0">
              <a:solidFill>
                <a:schemeClr val="tx1"/>
              </a:solidFill>
              <a:cs typeface="Akhbar MT" pitchFamily="2" charset="-78"/>
              <a:sym typeface="AGA Arabesque"/>
            </a:endParaRPr>
          </a:p>
        </p:txBody>
      </p:sp>
      <p:sp>
        <p:nvSpPr>
          <p:cNvPr id="29" name="مستطيل مستدير الزوايا 28"/>
          <p:cNvSpPr/>
          <p:nvPr/>
        </p:nvSpPr>
        <p:spPr>
          <a:xfrm>
            <a:off x="3333038" y="5071489"/>
            <a:ext cx="5564062"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ومن سبق إلى مسبلة قدم </a:t>
            </a:r>
          </a:p>
        </p:txBody>
      </p:sp>
      <p:sp>
        <p:nvSpPr>
          <p:cNvPr id="30" name="مستطيل مستدير الزوايا 29"/>
          <p:cNvSpPr/>
          <p:nvPr/>
        </p:nvSpPr>
        <p:spPr>
          <a:xfrm>
            <a:off x="3333038" y="5791568"/>
            <a:ext cx="5564062" cy="461736"/>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ثم : يقرع </a:t>
            </a:r>
          </a:p>
        </p:txBody>
      </p:sp>
      <p:cxnSp>
        <p:nvCxnSpPr>
          <p:cNvPr id="31" name="رابط مستقيم 30"/>
          <p:cNvCxnSpPr/>
          <p:nvPr/>
        </p:nvCxnSpPr>
        <p:spPr>
          <a:xfrm>
            <a:off x="6115069" y="4747453"/>
            <a:ext cx="0" cy="32403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a:endCxn id="30" idx="0"/>
          </p:cNvCxnSpPr>
          <p:nvPr/>
        </p:nvCxnSpPr>
        <p:spPr>
          <a:xfrm>
            <a:off x="6115069" y="5539544"/>
            <a:ext cx="0" cy="25202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4" name="مستطيل مستدير الزوايا 23"/>
          <p:cNvSpPr/>
          <p:nvPr/>
        </p:nvSpPr>
        <p:spPr>
          <a:xfrm>
            <a:off x="2169757" y="2276710"/>
            <a:ext cx="2390176" cy="434659"/>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ysClr val="windowText" lastClr="000000"/>
                </a:solidFill>
                <a:cs typeface="Akhbar MT" pitchFamily="2" charset="-78"/>
              </a:rPr>
              <a:t>     ويجوز [الدفن] ليلاً</a:t>
            </a:r>
            <a:endParaRPr lang="ar-SA" sz="2800" dirty="0">
              <a:solidFill>
                <a:sysClr val="windowText" lastClr="000000"/>
              </a:solidFill>
              <a:cs typeface="Akhbar MT" pitchFamily="2" charset="-78"/>
              <a:sym typeface="AGA Arabesque"/>
            </a:endParaRPr>
          </a:p>
        </p:txBody>
      </p:sp>
      <p:pic>
        <p:nvPicPr>
          <p:cNvPr id="25" name="صورة 24">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4037287" y="2325088"/>
            <a:ext cx="376023" cy="342790"/>
          </a:xfrm>
          <a:prstGeom prst="rect">
            <a:avLst/>
          </a:prstGeom>
        </p:spPr>
      </p:pic>
    </p:spTree>
    <p:extLst>
      <p:ext uri="{BB962C8B-B14F-4D97-AF65-F5344CB8AC3E}">
        <p14:creationId xmlns:p14="http://schemas.microsoft.com/office/powerpoint/2010/main" val="398760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
            <a:ext cx="12192000" cy="6857999"/>
          </a:xfrm>
          <a:prstGeom prst="rect">
            <a:avLst/>
          </a:prstGeom>
        </p:spPr>
      </p:pic>
      <p:sp>
        <p:nvSpPr>
          <p:cNvPr id="3" name="مستطيل مستدير الزوايا 2"/>
          <p:cNvSpPr/>
          <p:nvPr/>
        </p:nvSpPr>
        <p:spPr>
          <a:xfrm>
            <a:off x="5519936" y="764704"/>
            <a:ext cx="1304528" cy="504056"/>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 يسن :</a:t>
            </a:r>
          </a:p>
        </p:txBody>
      </p:sp>
      <p:sp>
        <p:nvSpPr>
          <p:cNvPr id="4" name="مستطيل مستدير الزوايا 3"/>
          <p:cNvSpPr/>
          <p:nvPr/>
        </p:nvSpPr>
        <p:spPr>
          <a:xfrm rot="20561873">
            <a:off x="5229727" y="667938"/>
            <a:ext cx="1876564" cy="697593"/>
          </a:xfrm>
          <a:prstGeom prst="roundRect">
            <a:avLst/>
          </a:prstGeom>
          <a:no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ربع نص 4"/>
          <p:cNvSpPr txBox="1"/>
          <p:nvPr/>
        </p:nvSpPr>
        <p:spPr>
          <a:xfrm>
            <a:off x="2139752" y="1772816"/>
            <a:ext cx="8064896" cy="553998"/>
          </a:xfrm>
          <a:prstGeom prst="rect">
            <a:avLst/>
          </a:prstGeom>
          <a:solidFill>
            <a:schemeClr val="bg2">
              <a:lumMod val="75000"/>
            </a:schemeClr>
          </a:solidFill>
          <a:ln>
            <a:solidFill>
              <a:schemeClr val="bg2">
                <a:lumMod val="10000"/>
              </a:schemeClr>
            </a:solidFill>
          </a:ln>
        </p:spPr>
        <p:txBody>
          <a:bodyPr wrap="square" rtlCol="1">
            <a:spAutoFit/>
          </a:bodyPr>
          <a:lstStyle/>
          <a:p>
            <a:pPr algn="ctr"/>
            <a:r>
              <a:rPr lang="ar-SA" sz="3000" b="1" dirty="0">
                <a:latin typeface="Microsoft Uighur" pitchFamily="2" charset="-78"/>
                <a:cs typeface="Microsoft Uighur" pitchFamily="2" charset="-78"/>
              </a:rPr>
              <a:t>تلين مفاصله ليسهل تغسيله</a:t>
            </a:r>
          </a:p>
        </p:txBody>
      </p:sp>
      <p:cxnSp>
        <p:nvCxnSpPr>
          <p:cNvPr id="7" name="رابط مستقيم 6"/>
          <p:cNvCxnSpPr/>
          <p:nvPr/>
        </p:nvCxnSpPr>
        <p:spPr>
          <a:xfrm>
            <a:off x="6168009" y="2326814"/>
            <a:ext cx="0" cy="38210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a:off x="6168012" y="2708920"/>
            <a:ext cx="4036639"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flipH="1">
            <a:off x="2139755" y="2708920"/>
            <a:ext cx="4028257"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5534614" y="2702164"/>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6824467" y="2707545"/>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3575723" y="2734072"/>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8544275" y="2734072"/>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2135564" y="2707545"/>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10204651" y="2708920"/>
            <a:ext cx="4191" cy="432048"/>
          </a:xfrm>
          <a:prstGeom prst="straightConnector1">
            <a:avLst/>
          </a:prstGeom>
          <a:ln>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9264352" y="3133004"/>
            <a:ext cx="1326728"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فيرد ذراعيه إلى عضديه</a:t>
            </a:r>
          </a:p>
        </p:txBody>
      </p:sp>
      <p:sp>
        <p:nvSpPr>
          <p:cNvPr id="21" name="مربع نص 20"/>
          <p:cNvSpPr txBox="1"/>
          <p:nvPr/>
        </p:nvSpPr>
        <p:spPr>
          <a:xfrm>
            <a:off x="1703512" y="3086779"/>
            <a:ext cx="1326728" cy="2400657"/>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ويكون ذلك عقب موته قبل قسوتها فإن شق ذلك تركه </a:t>
            </a:r>
          </a:p>
        </p:txBody>
      </p:sp>
      <p:sp>
        <p:nvSpPr>
          <p:cNvPr id="22" name="مربع نص 21"/>
          <p:cNvSpPr txBox="1"/>
          <p:nvPr/>
        </p:nvSpPr>
        <p:spPr>
          <a:xfrm>
            <a:off x="4769272" y="2975831"/>
            <a:ext cx="1326728"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ويرد ساقيه إلى فخذيه</a:t>
            </a:r>
          </a:p>
        </p:txBody>
      </p:sp>
      <p:sp>
        <p:nvSpPr>
          <p:cNvPr id="23" name="مربع نص 22"/>
          <p:cNvSpPr txBox="1"/>
          <p:nvPr/>
        </p:nvSpPr>
        <p:spPr>
          <a:xfrm>
            <a:off x="2927648" y="3103100"/>
            <a:ext cx="1656184"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وهما إلى بطنه ثم يردهما</a:t>
            </a:r>
          </a:p>
        </p:txBody>
      </p:sp>
      <p:sp>
        <p:nvSpPr>
          <p:cNvPr id="24" name="مربع نص 23"/>
          <p:cNvSpPr txBox="1"/>
          <p:nvPr/>
        </p:nvSpPr>
        <p:spPr>
          <a:xfrm>
            <a:off x="6096000" y="3056931"/>
            <a:ext cx="1326728"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ثم يردهما</a:t>
            </a:r>
          </a:p>
        </p:txBody>
      </p:sp>
      <p:sp>
        <p:nvSpPr>
          <p:cNvPr id="25" name="مربع نص 24"/>
          <p:cNvSpPr txBox="1"/>
          <p:nvPr/>
        </p:nvSpPr>
        <p:spPr>
          <a:xfrm>
            <a:off x="7793608" y="3103101"/>
            <a:ext cx="1326728"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ثم يردهما إلى جنبه </a:t>
            </a:r>
          </a:p>
        </p:txBody>
      </p:sp>
    </p:spTree>
    <p:extLst>
      <p:ext uri="{BB962C8B-B14F-4D97-AF65-F5344CB8AC3E}">
        <p14:creationId xmlns:p14="http://schemas.microsoft.com/office/powerpoint/2010/main" val="34006075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6886304" y="1915102"/>
            <a:ext cx="3396569"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وإن ماتت </a:t>
            </a:r>
            <a:r>
              <a:rPr lang="ar-SA" sz="3000" dirty="0" err="1">
                <a:solidFill>
                  <a:sysClr val="windowText" lastClr="000000"/>
                </a:solidFill>
                <a:cs typeface="Akhbar MT" pitchFamily="2" charset="-78"/>
              </a:rPr>
              <a:t>ذمية</a:t>
            </a:r>
            <a:r>
              <a:rPr lang="ar-SA" sz="3000" dirty="0">
                <a:solidFill>
                  <a:sysClr val="windowText" lastClr="000000"/>
                </a:solidFill>
                <a:cs typeface="Akhbar MT" pitchFamily="2" charset="-78"/>
              </a:rPr>
              <a:t> حامل من مسلم </a:t>
            </a:r>
          </a:p>
        </p:txBody>
      </p:sp>
      <p:cxnSp>
        <p:nvCxnSpPr>
          <p:cNvPr id="4" name="رابط مستقيم 3"/>
          <p:cNvCxnSpPr>
            <a:stCxn id="3" idx="1"/>
          </p:cNvCxnSpPr>
          <p:nvPr/>
        </p:nvCxnSpPr>
        <p:spPr>
          <a:xfrm flipH="1">
            <a:off x="6566869" y="2203134"/>
            <a:ext cx="31943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flipH="1">
            <a:off x="6566870" y="1915105"/>
            <a:ext cx="1" cy="58728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a:off x="5359567" y="1908826"/>
            <a:ext cx="1207303"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H="1">
            <a:off x="5359568" y="2502389"/>
            <a:ext cx="1207303" cy="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2495601" y="1631827"/>
            <a:ext cx="2840548" cy="553998"/>
          </a:xfrm>
          <a:prstGeom prst="rect">
            <a:avLst/>
          </a:prstGeom>
          <a:noFill/>
        </p:spPr>
        <p:txBody>
          <a:bodyPr wrap="square" rtlCol="1">
            <a:spAutoFit/>
          </a:bodyPr>
          <a:lstStyle/>
          <a:p>
            <a:r>
              <a:rPr lang="ar-SA" sz="3000" b="1" dirty="0">
                <a:latin typeface="Microsoft Uighur" pitchFamily="2" charset="-78"/>
                <a:cs typeface="Microsoft Uighur" pitchFamily="2" charset="-78"/>
              </a:rPr>
              <a:t>دفنها مسلم وحدها إن أمكن</a:t>
            </a:r>
          </a:p>
        </p:txBody>
      </p:sp>
      <p:sp>
        <p:nvSpPr>
          <p:cNvPr id="9" name="مربع نص 8"/>
          <p:cNvSpPr txBox="1"/>
          <p:nvPr/>
        </p:nvSpPr>
        <p:spPr>
          <a:xfrm>
            <a:off x="2495603" y="2225393"/>
            <a:ext cx="2863963"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وإلا فمعنا : على جنبها الأيسر وظهرها إلى القبلة</a:t>
            </a:r>
          </a:p>
        </p:txBody>
      </p:sp>
      <p:cxnSp>
        <p:nvCxnSpPr>
          <p:cNvPr id="11" name="رابط مستقيم 10"/>
          <p:cNvCxnSpPr/>
          <p:nvPr/>
        </p:nvCxnSpPr>
        <p:spPr>
          <a:xfrm flipH="1">
            <a:off x="4677189" y="3601572"/>
            <a:ext cx="560568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flipH="1">
            <a:off x="9835908" y="4212050"/>
            <a:ext cx="46831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مستطيل مستدير الزوايا 12"/>
          <p:cNvSpPr/>
          <p:nvPr/>
        </p:nvSpPr>
        <p:spPr>
          <a:xfrm>
            <a:off x="7266261" y="3906811"/>
            <a:ext cx="2883536"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ولا تكره القراءة على القبر</a:t>
            </a:r>
          </a:p>
        </p:txBody>
      </p:sp>
      <p:sp>
        <p:nvSpPr>
          <p:cNvPr id="14" name="مستطيل مستدير الزوايا 13"/>
          <p:cNvSpPr/>
          <p:nvPr/>
        </p:nvSpPr>
        <p:spPr>
          <a:xfrm>
            <a:off x="1545352" y="4690747"/>
            <a:ext cx="5644921"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latin typeface="Microsoft Uighur" pitchFamily="2" charset="-78"/>
                <a:cs typeface="Akhbar MT" pitchFamily="2" charset="-78"/>
              </a:rPr>
              <a:t>* لما روى أنس مرفوعاَ قال «من دخل المقابر فقرأ فيها </a:t>
            </a:r>
            <a:r>
              <a:rPr lang="ar-SA" sz="3000" b="1" dirty="0" err="1">
                <a:solidFill>
                  <a:sysClr val="windowText" lastClr="000000"/>
                </a:solidFill>
                <a:latin typeface="Microsoft Uighur" pitchFamily="2" charset="-78"/>
                <a:cs typeface="Akhbar MT" pitchFamily="2" charset="-78"/>
              </a:rPr>
              <a:t>يس</a:t>
            </a:r>
            <a:r>
              <a:rPr lang="ar-SA" sz="3000" b="1" dirty="0">
                <a:solidFill>
                  <a:sysClr val="windowText" lastClr="000000"/>
                </a:solidFill>
                <a:latin typeface="Microsoft Uighur" pitchFamily="2" charset="-78"/>
                <a:cs typeface="Akhbar MT" pitchFamily="2" charset="-78"/>
              </a:rPr>
              <a:t> خفف عنهم </a:t>
            </a:r>
            <a:r>
              <a:rPr lang="ar-SA" sz="3000" b="1" dirty="0" err="1">
                <a:solidFill>
                  <a:sysClr val="windowText" lastClr="000000"/>
                </a:solidFill>
                <a:latin typeface="Microsoft Uighur" pitchFamily="2" charset="-78"/>
                <a:cs typeface="Akhbar MT" pitchFamily="2" charset="-78"/>
              </a:rPr>
              <a:t>يؤمئذ</a:t>
            </a:r>
            <a:r>
              <a:rPr lang="ar-SA" sz="3000" b="1" dirty="0">
                <a:solidFill>
                  <a:sysClr val="windowText" lastClr="000000"/>
                </a:solidFill>
                <a:latin typeface="Microsoft Uighur" pitchFamily="2" charset="-78"/>
                <a:cs typeface="Akhbar MT" pitchFamily="2" charset="-78"/>
              </a:rPr>
              <a:t> وكان له بعددهم حسنات</a:t>
            </a:r>
          </a:p>
          <a:p>
            <a:pPr algn="ctr"/>
            <a:r>
              <a:rPr lang="ar-SA" sz="3000" b="1" dirty="0">
                <a:solidFill>
                  <a:sysClr val="windowText" lastClr="000000"/>
                </a:solidFill>
                <a:latin typeface="Microsoft Uighur" pitchFamily="2" charset="-78"/>
                <a:cs typeface="Akhbar MT" pitchFamily="2" charset="-78"/>
              </a:rPr>
              <a:t>* وصح عن ابن عمر أنه أوصى إذا دفن أن يقرأ عنده بفاتحة البقرة وخاتمتها</a:t>
            </a:r>
          </a:p>
        </p:txBody>
      </p:sp>
      <p:cxnSp>
        <p:nvCxnSpPr>
          <p:cNvPr id="15" name="رابط كسهم مستقيم 14"/>
          <p:cNvCxnSpPr/>
          <p:nvPr/>
        </p:nvCxnSpPr>
        <p:spPr>
          <a:xfrm>
            <a:off x="4677189" y="3601572"/>
            <a:ext cx="0" cy="32244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0282872" y="3601572"/>
            <a:ext cx="1" cy="6104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7186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3253305" y="836712"/>
            <a:ext cx="6266616"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وأي قربة من </a:t>
            </a:r>
          </a:p>
        </p:txBody>
      </p:sp>
      <p:cxnSp>
        <p:nvCxnSpPr>
          <p:cNvPr id="4" name="رابط مستقيم 3"/>
          <p:cNvCxnSpPr>
            <a:stCxn id="3" idx="3"/>
          </p:cNvCxnSpPr>
          <p:nvPr/>
        </p:nvCxnSpPr>
        <p:spPr>
          <a:xfrm>
            <a:off x="9519921" y="1088740"/>
            <a:ext cx="26466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a:stCxn id="3" idx="1"/>
          </p:cNvCxnSpPr>
          <p:nvPr/>
        </p:nvCxnSpPr>
        <p:spPr>
          <a:xfrm flipH="1">
            <a:off x="2799805" y="1088743"/>
            <a:ext cx="453500" cy="214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2799805" y="1090887"/>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9784581" y="1088740"/>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9117537" y="1520788"/>
            <a:ext cx="133409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دعاء</a:t>
            </a:r>
          </a:p>
        </p:txBody>
      </p:sp>
      <p:sp>
        <p:nvSpPr>
          <p:cNvPr id="9" name="مربع نص 8"/>
          <p:cNvSpPr txBox="1"/>
          <p:nvPr/>
        </p:nvSpPr>
        <p:spPr>
          <a:xfrm>
            <a:off x="3131925" y="1680991"/>
            <a:ext cx="1650766"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وحج </a:t>
            </a:r>
          </a:p>
        </p:txBody>
      </p:sp>
      <p:sp>
        <p:nvSpPr>
          <p:cNvPr id="10" name="مربع نص 9"/>
          <p:cNvSpPr txBox="1"/>
          <p:nvPr/>
        </p:nvSpPr>
        <p:spPr>
          <a:xfrm>
            <a:off x="7439324" y="1574167"/>
            <a:ext cx="214849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واستغفار</a:t>
            </a:r>
          </a:p>
        </p:txBody>
      </p:sp>
      <p:cxnSp>
        <p:nvCxnSpPr>
          <p:cNvPr id="11" name="رابط كسهم مستقيم 10"/>
          <p:cNvCxnSpPr/>
          <p:nvPr/>
        </p:nvCxnSpPr>
        <p:spPr>
          <a:xfrm>
            <a:off x="6904261" y="1359177"/>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8558845" y="1322491"/>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5738191" y="1641109"/>
            <a:ext cx="214849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وصلاة</a:t>
            </a:r>
          </a:p>
        </p:txBody>
      </p:sp>
      <p:sp>
        <p:nvSpPr>
          <p:cNvPr id="14" name="مربع نص 13"/>
          <p:cNvSpPr txBox="1"/>
          <p:nvPr/>
        </p:nvSpPr>
        <p:spPr>
          <a:xfrm>
            <a:off x="4173833" y="1641109"/>
            <a:ext cx="2148493"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وصوم </a:t>
            </a:r>
          </a:p>
        </p:txBody>
      </p:sp>
      <p:cxnSp>
        <p:nvCxnSpPr>
          <p:cNvPr id="15" name="رابط كسهم مستقيم 14"/>
          <p:cNvCxnSpPr/>
          <p:nvPr/>
        </p:nvCxnSpPr>
        <p:spPr>
          <a:xfrm>
            <a:off x="5248077" y="1359177"/>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3907803" y="1324345"/>
            <a:ext cx="0" cy="36004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1775520" y="1684385"/>
            <a:ext cx="184966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وقراءة وغير ذلك</a:t>
            </a:r>
          </a:p>
        </p:txBody>
      </p:sp>
      <p:cxnSp>
        <p:nvCxnSpPr>
          <p:cNvPr id="18" name="رابط مستقيم 17"/>
          <p:cNvCxnSpPr/>
          <p:nvPr/>
        </p:nvCxnSpPr>
        <p:spPr>
          <a:xfrm flipH="1">
            <a:off x="4636481" y="2898195"/>
            <a:ext cx="560568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flipH="1">
            <a:off x="9795200" y="3508673"/>
            <a:ext cx="468313"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مستطيل مستدير الزوايا 19"/>
          <p:cNvSpPr/>
          <p:nvPr/>
        </p:nvSpPr>
        <p:spPr>
          <a:xfrm>
            <a:off x="7032107" y="3203434"/>
            <a:ext cx="3076985" cy="783936"/>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فعلها مسلم وجعل ثوابها لميت مسلم أو حي نفعه ذلك </a:t>
            </a:r>
          </a:p>
        </p:txBody>
      </p:sp>
      <p:sp>
        <p:nvSpPr>
          <p:cNvPr id="21" name="مستطيل مستدير الزوايا 20"/>
          <p:cNvSpPr/>
          <p:nvPr/>
        </p:nvSpPr>
        <p:spPr>
          <a:xfrm>
            <a:off x="1683308" y="3353423"/>
            <a:ext cx="5343273" cy="12678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latin typeface="Microsoft Uighur" pitchFamily="2" charset="-78"/>
                <a:cs typeface="Akhbar MT" pitchFamily="2" charset="-78"/>
              </a:rPr>
              <a:t>* قال أحمد «الميت يصل إليه كل شيء من الخير للنصوص الواردة فيه» ذكره المجد وغيره حتى لو أهداها للنبي </a:t>
            </a:r>
            <a:r>
              <a:rPr lang="ar-SA" sz="3000" b="1" dirty="0">
                <a:solidFill>
                  <a:sysClr val="windowText" lastClr="000000"/>
                </a:solidFill>
                <a:latin typeface="Microsoft Uighur" pitchFamily="2" charset="-78"/>
                <a:cs typeface="Akhbar MT" pitchFamily="2" charset="-78"/>
                <a:sym typeface="AGA Arabesque"/>
              </a:rPr>
              <a:t> جاز ووصل إليه الثواب </a:t>
            </a:r>
          </a:p>
        </p:txBody>
      </p:sp>
      <p:cxnSp>
        <p:nvCxnSpPr>
          <p:cNvPr id="22" name="رابط كسهم مستقيم 21"/>
          <p:cNvCxnSpPr/>
          <p:nvPr/>
        </p:nvCxnSpPr>
        <p:spPr>
          <a:xfrm>
            <a:off x="4636481" y="2898195"/>
            <a:ext cx="0" cy="32244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a:off x="10242164" y="2898195"/>
            <a:ext cx="1" cy="6104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flipH="1">
            <a:off x="2301797" y="4780740"/>
            <a:ext cx="560568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H="1">
            <a:off x="2301797" y="5391218"/>
            <a:ext cx="234158"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6" name="مستطيل مستدير الزوايا 25"/>
          <p:cNvSpPr/>
          <p:nvPr/>
        </p:nvSpPr>
        <p:spPr>
          <a:xfrm>
            <a:off x="2535957" y="4999250"/>
            <a:ext cx="3076985" cy="783936"/>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فعلها مسلم وجعل ثوابها لميت مسلم أو حي نفعه ذلك </a:t>
            </a:r>
          </a:p>
        </p:txBody>
      </p:sp>
      <p:sp>
        <p:nvSpPr>
          <p:cNvPr id="27" name="مستطيل مستدير الزوايا 26"/>
          <p:cNvSpPr/>
          <p:nvPr/>
        </p:nvSpPr>
        <p:spPr>
          <a:xfrm>
            <a:off x="5990606" y="5315134"/>
            <a:ext cx="3627161" cy="468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solidFill>
                  <a:sysClr val="windowText" lastClr="000000"/>
                </a:solidFill>
                <a:latin typeface="Microsoft Uighur" pitchFamily="2" charset="-78"/>
                <a:cs typeface="Akhbar MT" pitchFamily="2" charset="-78"/>
                <a:sym typeface="AGA Arabesque"/>
              </a:rPr>
              <a:t>لقوله «اصنعوا لآل جعفر طعاماً فقد جاءهم ما يشغلهم </a:t>
            </a:r>
          </a:p>
        </p:txBody>
      </p:sp>
      <p:cxnSp>
        <p:nvCxnSpPr>
          <p:cNvPr id="28" name="رابط كسهم مستقيم 27"/>
          <p:cNvCxnSpPr/>
          <p:nvPr/>
        </p:nvCxnSpPr>
        <p:spPr>
          <a:xfrm>
            <a:off x="7907477" y="4763533"/>
            <a:ext cx="0" cy="32244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a:off x="2301800" y="4780740"/>
            <a:ext cx="1" cy="6104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7186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7263010" y="1898744"/>
            <a:ext cx="2690466" cy="810176"/>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ويكره لهم أي لأهل الميت فعله أي الطعام للناس </a:t>
            </a:r>
          </a:p>
        </p:txBody>
      </p:sp>
      <p:sp>
        <p:nvSpPr>
          <p:cNvPr id="4" name="مربع نص 3"/>
          <p:cNvSpPr txBox="1"/>
          <p:nvPr/>
        </p:nvSpPr>
        <p:spPr>
          <a:xfrm>
            <a:off x="1756696" y="1950224"/>
            <a:ext cx="5275408" cy="954107"/>
          </a:xfrm>
          <a:prstGeom prst="rect">
            <a:avLst/>
          </a:prstGeom>
          <a:noFill/>
          <a:ln>
            <a:solidFill>
              <a:schemeClr val="bg2">
                <a:lumMod val="25000"/>
              </a:schemeClr>
            </a:solidFill>
          </a:ln>
        </p:spPr>
        <p:txBody>
          <a:bodyPr wrap="square" rtlCol="1">
            <a:spAutoFit/>
          </a:bodyPr>
          <a:lstStyle/>
          <a:p>
            <a:r>
              <a:rPr lang="ar-SA" sz="2800" b="1" dirty="0">
                <a:latin typeface="Microsoft Uighur" pitchFamily="2" charset="-78"/>
                <a:cs typeface="Microsoft Uighur" pitchFamily="2" charset="-78"/>
              </a:rPr>
              <a:t>لما روى أحمد عن جرير قال «كنا نعد الاجتماع إلى أهل الميت وصنعة الطعام بعد دفنه من النياحة </a:t>
            </a:r>
          </a:p>
        </p:txBody>
      </p:sp>
      <p:cxnSp>
        <p:nvCxnSpPr>
          <p:cNvPr id="5" name="رابط مستقيم 4"/>
          <p:cNvCxnSpPr/>
          <p:nvPr/>
        </p:nvCxnSpPr>
        <p:spPr>
          <a:xfrm flipH="1">
            <a:off x="9949059" y="2158919"/>
            <a:ext cx="33387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V="1">
            <a:off x="10293602" y="1559089"/>
            <a:ext cx="0" cy="5998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H="1">
            <a:off x="4238674" y="1559089"/>
            <a:ext cx="604867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4238674" y="1559092"/>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مستطيل مستدير الزوايا 8"/>
          <p:cNvSpPr/>
          <p:nvPr/>
        </p:nvSpPr>
        <p:spPr>
          <a:xfrm>
            <a:off x="2112644" y="3573019"/>
            <a:ext cx="3695327" cy="528531"/>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ويكره الذبح عند القبور والأكل منه </a:t>
            </a:r>
          </a:p>
        </p:txBody>
      </p:sp>
      <p:cxnSp>
        <p:nvCxnSpPr>
          <p:cNvPr id="12" name="رابط مستقيم 11"/>
          <p:cNvCxnSpPr/>
          <p:nvPr/>
        </p:nvCxnSpPr>
        <p:spPr>
          <a:xfrm flipH="1">
            <a:off x="1945706" y="3837281"/>
            <a:ext cx="33387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flipV="1">
            <a:off x="1945706" y="3237451"/>
            <a:ext cx="0" cy="5998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flipH="1">
            <a:off x="1945706" y="3237451"/>
            <a:ext cx="604867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7994378" y="3261219"/>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6096002" y="3624493"/>
            <a:ext cx="4141195" cy="523220"/>
          </a:xfrm>
          <a:prstGeom prst="rect">
            <a:avLst/>
          </a:prstGeom>
          <a:noFill/>
          <a:ln>
            <a:solidFill>
              <a:schemeClr val="bg2">
                <a:lumMod val="25000"/>
              </a:schemeClr>
            </a:solidFill>
          </a:ln>
        </p:spPr>
        <p:txBody>
          <a:bodyPr wrap="square" rtlCol="1">
            <a:spAutoFit/>
          </a:bodyPr>
          <a:lstStyle/>
          <a:p>
            <a:r>
              <a:rPr lang="ar-SA" sz="2800" b="1" dirty="0">
                <a:latin typeface="Microsoft Uighur" pitchFamily="2" charset="-78"/>
                <a:cs typeface="Microsoft Uighur" pitchFamily="2" charset="-78"/>
              </a:rPr>
              <a:t>لخبر أنس «لا عقر في الإسلام»</a:t>
            </a:r>
          </a:p>
        </p:txBody>
      </p:sp>
      <p:sp>
        <p:nvSpPr>
          <p:cNvPr id="17" name="مستطيل مستدير الزوايا 16"/>
          <p:cNvSpPr/>
          <p:nvPr/>
        </p:nvSpPr>
        <p:spPr>
          <a:xfrm>
            <a:off x="2123211" y="5166026"/>
            <a:ext cx="5734470" cy="434659"/>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ysClr val="windowText" lastClr="000000"/>
                </a:solidFill>
                <a:cs typeface="Akhbar MT" pitchFamily="2" charset="-78"/>
              </a:rPr>
              <a:t>        وفي معناه الصدقة عند القبر فإنه محدث وفيه رياء</a:t>
            </a:r>
          </a:p>
        </p:txBody>
      </p:sp>
      <p:pic>
        <p:nvPicPr>
          <p:cNvPr id="19" name="صورة 18">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7252505" y="5177465"/>
            <a:ext cx="376023" cy="342790"/>
          </a:xfrm>
          <a:prstGeom prst="rect">
            <a:avLst/>
          </a:prstGeom>
        </p:spPr>
      </p:pic>
    </p:spTree>
    <p:extLst>
      <p:ext uri="{BB962C8B-B14F-4D97-AF65-F5344CB8AC3E}">
        <p14:creationId xmlns:p14="http://schemas.microsoft.com/office/powerpoint/2010/main" val="21447186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03716" y="2446406"/>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106908" y="2782671"/>
            <a:ext cx="2016224" cy="646331"/>
          </a:xfrm>
          <a:prstGeom prst="rect">
            <a:avLst/>
          </a:prstGeom>
          <a:noFill/>
        </p:spPr>
        <p:txBody>
          <a:bodyPr wrap="square" rtlCol="1">
            <a:spAutoFit/>
          </a:bodyPr>
          <a:lstStyle/>
          <a:p>
            <a:pPr algn="ctr"/>
            <a:r>
              <a:rPr lang="ar-SA" sz="3600" b="1" dirty="0">
                <a:solidFill>
                  <a:schemeClr val="bg2">
                    <a:lumMod val="10000"/>
                  </a:schemeClr>
                </a:solidFill>
                <a:cs typeface="Akhbar MT" pitchFamily="2" charset="-78"/>
              </a:rPr>
              <a:t>الأسئلة</a:t>
            </a:r>
          </a:p>
        </p:txBody>
      </p:sp>
    </p:spTree>
    <p:extLst>
      <p:ext uri="{BB962C8B-B14F-4D97-AF65-F5344CB8AC3E}">
        <p14:creationId xmlns:p14="http://schemas.microsoft.com/office/powerpoint/2010/main" val="7467072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72067" y="134076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7064810" y="1505333"/>
            <a:ext cx="291962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يجب التربيع في حمل الميت؟</a:t>
            </a:r>
          </a:p>
        </p:txBody>
      </p:sp>
      <p:pic>
        <p:nvPicPr>
          <p:cNvPr id="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97887"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27848" y="134076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3251519" y="154721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9" name="مربع نص 8"/>
          <p:cNvSpPr txBox="1"/>
          <p:nvPr/>
        </p:nvSpPr>
        <p:spPr>
          <a:xfrm>
            <a:off x="4988241" y="152536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16"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2636912"/>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17" name="مربع نص 16"/>
          <p:cNvSpPr txBox="1"/>
          <p:nvPr/>
        </p:nvSpPr>
        <p:spPr>
          <a:xfrm>
            <a:off x="6535046" y="2803339"/>
            <a:ext cx="3646749"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يجب أن يكون الميت مستقبل القبلة ؟</a:t>
            </a:r>
          </a:p>
        </p:txBody>
      </p:sp>
      <p:pic>
        <p:nvPicPr>
          <p:cNvPr id="18"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2636912"/>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0" name="مربع نص 19"/>
          <p:cNvSpPr txBox="1"/>
          <p:nvPr/>
        </p:nvSpPr>
        <p:spPr>
          <a:xfrm>
            <a:off x="3302321" y="2843354"/>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1" name="مربع نص 20"/>
          <p:cNvSpPr txBox="1"/>
          <p:nvPr/>
        </p:nvSpPr>
        <p:spPr>
          <a:xfrm>
            <a:off x="5039043" y="2821512"/>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2"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722869" y="3861048"/>
            <a:ext cx="3646749" cy="936104"/>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p:cNvSpPr txBox="1"/>
          <p:nvPr/>
        </p:nvSpPr>
        <p:spPr>
          <a:xfrm>
            <a:off x="6722869" y="4045648"/>
            <a:ext cx="3443555"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يسن أن يصنع لأهل الميت الطعام ؟</a:t>
            </a:r>
          </a:p>
        </p:txBody>
      </p:sp>
      <p:pic>
        <p:nvPicPr>
          <p:cNvPr id="24"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689"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انت السحاب اللي نشأ فيه براق ــ سكرابز غيوم - منتديات حروف العشق © عالم  الأبداع والتميز">
            <a:hlinkClick r:id="rId3"/>
          </p:cNvPr>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78650" y="386104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26" name="مربع نص 25"/>
          <p:cNvSpPr txBox="1"/>
          <p:nvPr/>
        </p:nvSpPr>
        <p:spPr>
          <a:xfrm>
            <a:off x="3302321" y="4067490"/>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خطأ</a:t>
            </a:r>
          </a:p>
        </p:txBody>
      </p:sp>
      <p:sp>
        <p:nvSpPr>
          <p:cNvPr id="27" name="مربع نص 26"/>
          <p:cNvSpPr txBox="1"/>
          <p:nvPr/>
        </p:nvSpPr>
        <p:spPr>
          <a:xfrm>
            <a:off x="5039043" y="4045648"/>
            <a:ext cx="860888"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صح</a:t>
            </a:r>
          </a:p>
        </p:txBody>
      </p:sp>
      <p:pic>
        <p:nvPicPr>
          <p:cNvPr id="28" name="صورة 27"/>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3940128" y="1340816"/>
            <a:ext cx="446162" cy="446162"/>
          </a:xfrm>
          <a:prstGeom prst="rect">
            <a:avLst/>
          </a:prstGeom>
        </p:spPr>
      </p:pic>
      <p:pic>
        <p:nvPicPr>
          <p:cNvPr id="30" name="صورة 29"/>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700640" y="2620273"/>
            <a:ext cx="446162" cy="446162"/>
          </a:xfrm>
          <a:prstGeom prst="rect">
            <a:avLst/>
          </a:prstGeom>
        </p:spPr>
      </p:pic>
      <p:pic>
        <p:nvPicPr>
          <p:cNvPr id="31" name="صورة 30"/>
          <p:cNvPicPr>
            <a:picLocks noChangeAspect="1"/>
          </p:cNvPicPr>
          <p:nvPr/>
        </p:nvPicPr>
        <p:blipFill>
          <a:blip r:embed="rId8" cstate="print">
            <a:biLevel thresh="25000"/>
            <a:extLst>
              <a:ext uri="{BEBA8EAE-BF5A-486C-A8C5-ECC9F3942E4B}">
                <a14:imgProps xmlns:a14="http://schemas.microsoft.com/office/drawing/2010/main">
                  <a14:imgLayer r:embed="rId9">
                    <a14:imgEffect>
                      <a14:backgroundRemoval t="385" b="93846" l="0" r="98462"/>
                    </a14:imgEffect>
                  </a14:imgLayer>
                </a14:imgProps>
              </a:ext>
              <a:ext uri="{28A0092B-C50C-407E-A947-70E740481C1C}">
                <a14:useLocalDpi xmlns:a14="http://schemas.microsoft.com/office/drawing/2010/main" val="0"/>
              </a:ext>
            </a:extLst>
          </a:blip>
          <a:stretch>
            <a:fillRect/>
          </a:stretch>
        </p:blipFill>
        <p:spPr>
          <a:xfrm>
            <a:off x="5683735" y="3822567"/>
            <a:ext cx="446162" cy="446162"/>
          </a:xfrm>
          <a:prstGeom prst="rect">
            <a:avLst/>
          </a:prstGeom>
        </p:spPr>
      </p:pic>
    </p:spTree>
    <p:extLst>
      <p:ext uri="{BB962C8B-B14F-4D97-AF65-F5344CB8AC3E}">
        <p14:creationId xmlns:p14="http://schemas.microsoft.com/office/powerpoint/2010/main" val="37520364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4" name="مربع نص 3"/>
          <p:cNvSpPr txBox="1"/>
          <p:nvPr/>
        </p:nvSpPr>
        <p:spPr>
          <a:xfrm>
            <a:off x="1847528" y="5390881"/>
            <a:ext cx="3168352" cy="523220"/>
          </a:xfrm>
          <a:prstGeom prst="rect">
            <a:avLst/>
          </a:prstGeom>
          <a:noFill/>
        </p:spPr>
        <p:txBody>
          <a:bodyPr wrap="square" rtlCol="1">
            <a:spAutoFit/>
          </a:bodyPr>
          <a:lstStyle/>
          <a:p>
            <a:pPr algn="ctr"/>
            <a:r>
              <a:rPr lang="ar-SA" sz="2800" b="1" dirty="0">
                <a:solidFill>
                  <a:schemeClr val="bg2">
                    <a:lumMod val="10000"/>
                  </a:schemeClr>
                </a:solidFill>
                <a:latin typeface="Arabic Typesetting" pitchFamily="66" charset="-78"/>
                <a:cs typeface="Arabic Typesetting" pitchFamily="66" charset="-78"/>
              </a:rPr>
              <a:t>--فصل في زيارة القبور-</a:t>
            </a:r>
          </a:p>
        </p:txBody>
      </p:sp>
    </p:spTree>
    <p:extLst>
      <p:ext uri="{BB962C8B-B14F-4D97-AF65-F5344CB8AC3E}">
        <p14:creationId xmlns:p14="http://schemas.microsoft.com/office/powerpoint/2010/main" val="2567037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pic>
        <p:nvPicPr>
          <p:cNvPr id="3" name="Picture 2" descr="انت السحاب اللي نشأ فيه براق ــ سكرابز غيوم - منتديات حروف العشق © عالم  الأبداع والتميز"/>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884694" y="486973"/>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5087886" y="823238"/>
            <a:ext cx="2016224" cy="646331"/>
          </a:xfrm>
          <a:prstGeom prst="rect">
            <a:avLst/>
          </a:prstGeom>
          <a:noFill/>
        </p:spPr>
        <p:txBody>
          <a:bodyPr wrap="square" rtlCol="1">
            <a:spAutoFit/>
          </a:bodyPr>
          <a:lstStyle/>
          <a:p>
            <a:r>
              <a:rPr lang="ar-SA" sz="3600" b="1" dirty="0">
                <a:solidFill>
                  <a:schemeClr val="bg2">
                    <a:lumMod val="10000"/>
                  </a:schemeClr>
                </a:solidFill>
                <a:cs typeface="Akhbar MT" pitchFamily="2" charset="-78"/>
              </a:rPr>
              <a:t>محاور العرض</a:t>
            </a:r>
          </a:p>
        </p:txBody>
      </p:sp>
      <p:pic>
        <p:nvPicPr>
          <p:cNvPr id="5" name="Picture 2" descr="انت السحاب اللي نشأ فيه براق ــ سكرابز غيوم - منتديات حروف العشق © عالم  الأبداع والتميز">
            <a:hlinkClick r:id="rId5"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94405" y="2103223"/>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6197597" y="2439485"/>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حكم زيارة القبور</a:t>
            </a:r>
          </a:p>
        </p:txBody>
      </p:sp>
      <p:pic>
        <p:nvPicPr>
          <p:cNvPr id="7" name="Picture 2" descr="انت السحاب اللي نشأ فيه براق ــ سكرابز غيوم - منتديات حروف العشق © عالم  الأبداع والتميز">
            <a:hlinkClick r:id="rId5"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71792" y="2125656"/>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3774984" y="2461918"/>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الأدعية عن القبر</a:t>
            </a:r>
          </a:p>
        </p:txBody>
      </p:sp>
      <p:pic>
        <p:nvPicPr>
          <p:cNvPr id="9" name="Picture 2" descr="انت السحاب اللي نشأ فيه براق ــ سكرابز غيوم - منتديات حروف العشق © عالم  الأبداع والتميز">
            <a:hlinkClick r:id="rId6"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84751" y="3634545"/>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p:cNvSpPr txBox="1"/>
          <p:nvPr/>
        </p:nvSpPr>
        <p:spPr>
          <a:xfrm>
            <a:off x="3584751" y="3902396"/>
            <a:ext cx="2219419"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ما يكره عن القبور</a:t>
            </a:r>
          </a:p>
        </p:txBody>
      </p:sp>
      <p:pic>
        <p:nvPicPr>
          <p:cNvPr id="11" name="Picture 2" descr="انت السحاب اللي نشأ فيه براق ــ سكرابز غيوم - منتديات حروف العشق © عالم  الأبداع والتميز">
            <a:hlinkClick r:id="rId7" action="ppaction://hlinksldjump"/>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94404" y="3634545"/>
            <a:ext cx="2422613" cy="1257300"/>
          </a:xfrm>
          <a:prstGeom prst="rect">
            <a:avLst/>
          </a:prstGeom>
          <a:noFill/>
          <a:extLst>
            <a:ext uri="{909E8E84-426E-40DD-AFC4-6F175D3DCCD1}">
              <a14:hiddenFill xmlns:a14="http://schemas.microsoft.com/office/drawing/2010/main">
                <a:solidFill>
                  <a:srgbClr val="FFFFFF"/>
                </a:solidFill>
              </a14:hiddenFill>
            </a:ext>
          </a:extLst>
        </p:spPr>
      </p:pic>
      <p:sp>
        <p:nvSpPr>
          <p:cNvPr id="12" name="مربع نص 11"/>
          <p:cNvSpPr txBox="1"/>
          <p:nvPr/>
        </p:nvSpPr>
        <p:spPr>
          <a:xfrm>
            <a:off x="6197596" y="3970807"/>
            <a:ext cx="2016224" cy="523220"/>
          </a:xfrm>
          <a:prstGeom prst="rect">
            <a:avLst/>
          </a:prstGeom>
          <a:noFill/>
        </p:spPr>
        <p:txBody>
          <a:bodyPr wrap="square" rtlCol="1">
            <a:spAutoFit/>
          </a:bodyPr>
          <a:lstStyle/>
          <a:p>
            <a:pPr algn="ctr"/>
            <a:r>
              <a:rPr lang="ar-SA" sz="2800" b="1" dirty="0">
                <a:solidFill>
                  <a:schemeClr val="bg2">
                    <a:lumMod val="10000"/>
                  </a:schemeClr>
                </a:solidFill>
                <a:cs typeface="Akhbar MT" pitchFamily="2" charset="-78"/>
              </a:rPr>
              <a:t>ما يكره في العزاء</a:t>
            </a:r>
          </a:p>
        </p:txBody>
      </p:sp>
    </p:spTree>
    <p:extLst>
      <p:ext uri="{BB962C8B-B14F-4D97-AF65-F5344CB8AC3E}">
        <p14:creationId xmlns:p14="http://schemas.microsoft.com/office/powerpoint/2010/main" val="31125204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cxnSp>
        <p:nvCxnSpPr>
          <p:cNvPr id="3" name="رابط مستقيم 2"/>
          <p:cNvCxnSpPr/>
          <p:nvPr/>
        </p:nvCxnSpPr>
        <p:spPr>
          <a:xfrm>
            <a:off x="10253041" y="805387"/>
            <a:ext cx="0" cy="298149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 name="رابط مستقيم 3"/>
          <p:cNvCxnSpPr/>
          <p:nvPr/>
        </p:nvCxnSpPr>
        <p:spPr>
          <a:xfrm flipH="1">
            <a:off x="2351584" y="805387"/>
            <a:ext cx="7901458" cy="38163"/>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مستطيل مستدير الزوايا 6"/>
          <p:cNvSpPr/>
          <p:nvPr/>
        </p:nvSpPr>
        <p:spPr>
          <a:xfrm>
            <a:off x="5131929" y="436129"/>
            <a:ext cx="2340222" cy="576064"/>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cs typeface="Akhbar MT" pitchFamily="2" charset="-78"/>
              </a:rPr>
              <a:t>وتسن</a:t>
            </a:r>
          </a:p>
        </p:txBody>
      </p:sp>
      <p:sp>
        <p:nvSpPr>
          <p:cNvPr id="8" name="مستطيل مستدير الزوايا 7"/>
          <p:cNvSpPr/>
          <p:nvPr/>
        </p:nvSpPr>
        <p:spPr>
          <a:xfrm>
            <a:off x="3981201" y="1192213"/>
            <a:ext cx="4896544" cy="936104"/>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زيارة القبور [للرجال] إجماعاً لقوله</a:t>
            </a:r>
            <a:r>
              <a:rPr lang="ar-SA" sz="3000" dirty="0">
                <a:solidFill>
                  <a:sysClr val="windowText" lastClr="000000"/>
                </a:solidFill>
                <a:latin typeface="Microsoft Uighur" pitchFamily="2" charset="-78"/>
                <a:cs typeface="Microsoft Uighur" pitchFamily="2" charset="-78"/>
                <a:sym typeface="AGA Arabesque"/>
              </a:rPr>
              <a:t> «كنت نهيتكم عن زيارة القبور فزوروها فإنها تذكر الآخرة» </a:t>
            </a:r>
            <a:endParaRPr lang="ar-SA" sz="3000" dirty="0">
              <a:solidFill>
                <a:sysClr val="windowText" lastClr="000000"/>
              </a:solidFill>
              <a:latin typeface="Microsoft Uighur" pitchFamily="2" charset="-78"/>
              <a:cs typeface="Microsoft Uighur" pitchFamily="2" charset="-78"/>
            </a:endParaRPr>
          </a:p>
        </p:txBody>
      </p:sp>
      <p:sp>
        <p:nvSpPr>
          <p:cNvPr id="9" name="مستطيل مستدير الزوايا 8"/>
          <p:cNvSpPr/>
          <p:nvPr/>
        </p:nvSpPr>
        <p:spPr>
          <a:xfrm>
            <a:off x="2351584" y="3140968"/>
            <a:ext cx="7900912" cy="1368152"/>
          </a:xfrm>
          <a:prstGeom prst="roundRect">
            <a:avLst>
              <a:gd name="adj" fmla="val 11714"/>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أن يقول إذا زارها أو مر بها «السلام عليكم دار قوم مؤمنين وإنا شاء الله بكم لاحقون يرحم الله المستقدمين منكم والمستأخرين نسأل الله لنا ولكم العافية اللهم لا تحرمنا أجرهم ولا تفتنا بعدهم واغفر لنا ولهم» </a:t>
            </a:r>
          </a:p>
        </p:txBody>
      </p:sp>
      <p:sp>
        <p:nvSpPr>
          <p:cNvPr id="10" name="مستطيل مستدير الزوايا 9"/>
          <p:cNvSpPr/>
          <p:nvPr/>
        </p:nvSpPr>
        <p:spPr>
          <a:xfrm>
            <a:off x="3981201" y="2354610"/>
            <a:ext cx="4896544"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أن يقف زائر أمامه قريباً منه كزيارته في حياته</a:t>
            </a:r>
          </a:p>
        </p:txBody>
      </p:sp>
      <p:cxnSp>
        <p:nvCxnSpPr>
          <p:cNvPr id="19" name="رابط مستقيم 18"/>
          <p:cNvCxnSpPr/>
          <p:nvPr/>
        </p:nvCxnSpPr>
        <p:spPr>
          <a:xfrm>
            <a:off x="2351584" y="843550"/>
            <a:ext cx="0" cy="298149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a:stCxn id="7" idx="2"/>
          </p:cNvCxnSpPr>
          <p:nvPr/>
        </p:nvCxnSpPr>
        <p:spPr>
          <a:xfrm>
            <a:off x="6302040" y="1012193"/>
            <a:ext cx="0" cy="18002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flipV="1">
            <a:off x="6264311" y="2128317"/>
            <a:ext cx="0" cy="2059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a:stCxn id="9" idx="0"/>
          </p:cNvCxnSpPr>
          <p:nvPr/>
        </p:nvCxnSpPr>
        <p:spPr>
          <a:xfrm flipV="1">
            <a:off x="6302043" y="2822662"/>
            <a:ext cx="273" cy="31830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5" name="مستطيل مستدير الزوايا 14"/>
          <p:cNvSpPr/>
          <p:nvPr/>
        </p:nvSpPr>
        <p:spPr>
          <a:xfrm>
            <a:off x="2063555" y="4816524"/>
            <a:ext cx="5842435" cy="1223724"/>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solidFill>
                  <a:sysClr val="windowText" lastClr="000000"/>
                </a:solidFill>
                <a:cs typeface="Akhbar MT" pitchFamily="2" charset="-78"/>
              </a:rPr>
              <a:t>      إلا للنساء فتكره لهن زيارتها غير قبره </a:t>
            </a:r>
            <a:r>
              <a:rPr lang="ar-SA" sz="2800" b="1" dirty="0">
                <a:solidFill>
                  <a:sysClr val="windowText" lastClr="000000"/>
                </a:solidFill>
                <a:cs typeface="Akhbar MT" pitchFamily="2" charset="-78"/>
                <a:sym typeface="AGA Arabesque"/>
              </a:rPr>
              <a:t> وقبر صاحبيه رضي الله عنهما روى أحمد والترمذي وصححه </a:t>
            </a:r>
          </a:p>
          <a:p>
            <a:r>
              <a:rPr lang="ar-SA" sz="2800" b="1" dirty="0">
                <a:solidFill>
                  <a:sysClr val="windowText" lastClr="000000"/>
                </a:solidFill>
                <a:cs typeface="Akhbar MT" pitchFamily="2" charset="-78"/>
                <a:sym typeface="AGA Arabesque"/>
              </a:rPr>
              <a:t>عن أبي هريرة «أن رسول الله لعن </a:t>
            </a:r>
            <a:r>
              <a:rPr lang="ar-SA" sz="2800" b="1" dirty="0" err="1">
                <a:solidFill>
                  <a:sysClr val="windowText" lastClr="000000"/>
                </a:solidFill>
                <a:cs typeface="Akhbar MT" pitchFamily="2" charset="-78"/>
                <a:sym typeface="AGA Arabesque"/>
              </a:rPr>
              <a:t>زوارات</a:t>
            </a:r>
            <a:r>
              <a:rPr lang="ar-SA" sz="2800" b="1" dirty="0">
                <a:solidFill>
                  <a:sysClr val="windowText" lastClr="000000"/>
                </a:solidFill>
                <a:cs typeface="Akhbar MT" pitchFamily="2" charset="-78"/>
                <a:sym typeface="AGA Arabesque"/>
              </a:rPr>
              <a:t> القبور»</a:t>
            </a:r>
            <a:endParaRPr lang="ar-SA" sz="2800" b="1" dirty="0">
              <a:solidFill>
                <a:sysClr val="windowText" lastClr="000000"/>
              </a:solidFill>
              <a:cs typeface="Akhbar MT" pitchFamily="2" charset="-78"/>
            </a:endParaRPr>
          </a:p>
        </p:txBody>
      </p:sp>
      <p:pic>
        <p:nvPicPr>
          <p:cNvPr id="16" name="صورة 15">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7420121" y="4816524"/>
            <a:ext cx="376023" cy="342790"/>
          </a:xfrm>
          <a:prstGeom prst="rect">
            <a:avLst/>
          </a:prstGeom>
        </p:spPr>
      </p:pic>
    </p:spTree>
    <p:extLst>
      <p:ext uri="{BB962C8B-B14F-4D97-AF65-F5344CB8AC3E}">
        <p14:creationId xmlns:p14="http://schemas.microsoft.com/office/powerpoint/2010/main" val="26853589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3647728" y="1780367"/>
            <a:ext cx="5040560" cy="50405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b="1" dirty="0"/>
              <a:t>وقوله إن شاء الله بكم للاحقون استثناء</a:t>
            </a:r>
          </a:p>
        </p:txBody>
      </p:sp>
      <p:cxnSp>
        <p:nvCxnSpPr>
          <p:cNvPr id="4" name="رابط مستقيم 3"/>
          <p:cNvCxnSpPr>
            <a:stCxn id="3" idx="3"/>
          </p:cNvCxnSpPr>
          <p:nvPr/>
        </p:nvCxnSpPr>
        <p:spPr>
          <a:xfrm>
            <a:off x="8688288" y="2032395"/>
            <a:ext cx="49852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a:stCxn id="3" idx="1"/>
          </p:cNvCxnSpPr>
          <p:nvPr/>
        </p:nvCxnSpPr>
        <p:spPr>
          <a:xfrm flipH="1">
            <a:off x="3143672" y="2032395"/>
            <a:ext cx="50405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3143672" y="2032395"/>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9186812" y="2032395"/>
            <a:ext cx="0" cy="504056"/>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2063552" y="2536454"/>
            <a:ext cx="2160240" cy="1015663"/>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أو راجع للحوق </a:t>
            </a:r>
          </a:p>
          <a:p>
            <a:pPr algn="ctr"/>
            <a:r>
              <a:rPr lang="ar-SA" sz="3000" b="1" dirty="0">
                <a:latin typeface="Microsoft Uighur" pitchFamily="2" charset="-78"/>
                <a:cs typeface="Microsoft Uighur" pitchFamily="2" charset="-78"/>
              </a:rPr>
              <a:t>لا للموت أو إلى البقاع </a:t>
            </a:r>
          </a:p>
        </p:txBody>
      </p:sp>
      <p:sp>
        <p:nvSpPr>
          <p:cNvPr id="9" name="مربع نص 8"/>
          <p:cNvSpPr txBox="1"/>
          <p:nvPr/>
        </p:nvSpPr>
        <p:spPr>
          <a:xfrm>
            <a:off x="7959098" y="2536451"/>
            <a:ext cx="2455428" cy="553998"/>
          </a:xfrm>
          <a:prstGeom prst="rect">
            <a:avLst/>
          </a:prstGeom>
          <a:noFill/>
        </p:spPr>
        <p:txBody>
          <a:bodyPr wrap="square" rtlCol="1">
            <a:spAutoFit/>
          </a:bodyPr>
          <a:lstStyle/>
          <a:p>
            <a:pPr algn="ctr"/>
            <a:r>
              <a:rPr lang="ar-SA" sz="3000" b="1" dirty="0">
                <a:latin typeface="Microsoft Uighur" pitchFamily="2" charset="-78"/>
                <a:cs typeface="Microsoft Uighur" pitchFamily="2" charset="-78"/>
              </a:rPr>
              <a:t>للتبرك</a:t>
            </a:r>
          </a:p>
        </p:txBody>
      </p:sp>
      <p:sp>
        <p:nvSpPr>
          <p:cNvPr id="20" name="مستطيل مستدير الزوايا 19"/>
          <p:cNvSpPr/>
          <p:nvPr/>
        </p:nvSpPr>
        <p:spPr>
          <a:xfrm>
            <a:off x="2927648" y="3789043"/>
            <a:ext cx="7344816" cy="7920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ysClr val="windowText" lastClr="000000"/>
                </a:solidFill>
                <a:cs typeface="Akhbar MT" pitchFamily="2" charset="-78"/>
              </a:rPr>
              <a:t>* ويسمع الميت الكلام ويعرف زائره يوم الجمعة بعد الفجر قبل طلوع الشمس </a:t>
            </a:r>
          </a:p>
          <a:p>
            <a:pPr algn="ctr"/>
            <a:r>
              <a:rPr lang="ar-SA" sz="2800" dirty="0">
                <a:solidFill>
                  <a:sysClr val="windowText" lastClr="000000"/>
                </a:solidFill>
                <a:cs typeface="Akhbar MT" pitchFamily="2" charset="-78"/>
              </a:rPr>
              <a:t>وفي الغنية للجيلاني «يعرفه كل وقت وهذا الوقت </a:t>
            </a:r>
            <a:r>
              <a:rPr lang="ar-SA" sz="2800" dirty="0" err="1">
                <a:solidFill>
                  <a:sysClr val="windowText" lastClr="000000"/>
                </a:solidFill>
                <a:cs typeface="Akhbar MT" pitchFamily="2" charset="-78"/>
              </a:rPr>
              <a:t>آكد</a:t>
            </a:r>
            <a:r>
              <a:rPr lang="ar-SA" sz="2800" dirty="0">
                <a:solidFill>
                  <a:sysClr val="windowText" lastClr="000000"/>
                </a:solidFill>
                <a:cs typeface="Akhbar MT" pitchFamily="2" charset="-78"/>
              </a:rPr>
              <a:t>»</a:t>
            </a:r>
          </a:p>
        </p:txBody>
      </p:sp>
      <p:sp>
        <p:nvSpPr>
          <p:cNvPr id="12" name="مستطيل مستدير الزوايا 11"/>
          <p:cNvSpPr/>
          <p:nvPr/>
        </p:nvSpPr>
        <p:spPr>
          <a:xfrm>
            <a:off x="2946538" y="5158678"/>
            <a:ext cx="2601795" cy="611862"/>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ysClr val="windowText" lastClr="000000"/>
                </a:solidFill>
                <a:cs typeface="Akhbar MT" pitchFamily="2" charset="-78"/>
              </a:rPr>
              <a:t>    وتباح زيارة قبر كافر</a:t>
            </a:r>
          </a:p>
        </p:txBody>
      </p:sp>
      <p:pic>
        <p:nvPicPr>
          <p:cNvPr id="13" name="صورة 12">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5157611" y="5289010"/>
            <a:ext cx="376023" cy="342790"/>
          </a:xfrm>
          <a:prstGeom prst="rect">
            <a:avLst/>
          </a:prstGeom>
        </p:spPr>
      </p:pic>
    </p:spTree>
    <p:extLst>
      <p:ext uri="{BB962C8B-B14F-4D97-AF65-F5344CB8AC3E}">
        <p14:creationId xmlns:p14="http://schemas.microsoft.com/office/powerpoint/2010/main" val="26853589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مستطيل مستدير الزوايا 2"/>
          <p:cNvSpPr/>
          <p:nvPr/>
        </p:nvSpPr>
        <p:spPr>
          <a:xfrm>
            <a:off x="6664332" y="1522455"/>
            <a:ext cx="3443930" cy="810176"/>
          </a:xfrm>
          <a:prstGeom prst="roundRe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cs typeface="Akhbar MT" pitchFamily="2" charset="-78"/>
              </a:rPr>
              <a:t>وتسن تعزية المسلم المصاب بالميت ولو صغيراً قبل الدفن وبعده </a:t>
            </a:r>
          </a:p>
        </p:txBody>
      </p:sp>
      <p:sp>
        <p:nvSpPr>
          <p:cNvPr id="4" name="مربع نص 3"/>
          <p:cNvSpPr txBox="1"/>
          <p:nvPr/>
        </p:nvSpPr>
        <p:spPr>
          <a:xfrm>
            <a:off x="2061290" y="1609927"/>
            <a:ext cx="4339304" cy="1384995"/>
          </a:xfrm>
          <a:prstGeom prst="rect">
            <a:avLst/>
          </a:prstGeom>
          <a:noFill/>
          <a:ln>
            <a:solidFill>
              <a:schemeClr val="bg2">
                <a:lumMod val="25000"/>
              </a:schemeClr>
            </a:solidFill>
          </a:ln>
        </p:spPr>
        <p:txBody>
          <a:bodyPr wrap="square" rtlCol="1">
            <a:spAutoFit/>
          </a:bodyPr>
          <a:lstStyle/>
          <a:p>
            <a:r>
              <a:rPr lang="ar-SA" sz="2800" b="1" dirty="0">
                <a:latin typeface="Microsoft Uighur" pitchFamily="2" charset="-78"/>
                <a:cs typeface="Microsoft Uighur" pitchFamily="2" charset="-78"/>
              </a:rPr>
              <a:t>لما روى ابن ماجه وإسناده ثقات عن عمرو بن حزم مرفوعاً «ما من مؤمن يعزي أخاه بمصيبته إلا كساه الله حلل الكرامة يوم القيامة </a:t>
            </a:r>
          </a:p>
        </p:txBody>
      </p:sp>
      <p:cxnSp>
        <p:nvCxnSpPr>
          <p:cNvPr id="5" name="رابط مستقيم 4"/>
          <p:cNvCxnSpPr/>
          <p:nvPr/>
        </p:nvCxnSpPr>
        <p:spPr>
          <a:xfrm flipH="1">
            <a:off x="10108262" y="1818622"/>
            <a:ext cx="166936"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flipV="1">
            <a:off x="10285870" y="1218792"/>
            <a:ext cx="0" cy="59983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flipH="1">
            <a:off x="4230942" y="1218792"/>
            <a:ext cx="6048672"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4230942" y="1218795"/>
            <a:ext cx="0" cy="335565"/>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مستدير الزوايا 14"/>
          <p:cNvSpPr/>
          <p:nvPr/>
        </p:nvSpPr>
        <p:spPr>
          <a:xfrm>
            <a:off x="4012221" y="3917913"/>
            <a:ext cx="2847118" cy="468052"/>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cs typeface="Akhbar MT" pitchFamily="2" charset="-78"/>
              </a:rPr>
              <a:t>فيقال لمصاب</a:t>
            </a:r>
            <a:endParaRPr lang="ar-SA" sz="3000" dirty="0">
              <a:solidFill>
                <a:schemeClr val="tx1"/>
              </a:solidFill>
              <a:cs typeface="Akhbar MT" pitchFamily="2" charset="-78"/>
              <a:sym typeface="AGA Arabesque"/>
            </a:endParaRPr>
          </a:p>
        </p:txBody>
      </p:sp>
      <p:sp>
        <p:nvSpPr>
          <p:cNvPr id="16" name="مستطيل مستدير الزوايا 15"/>
          <p:cNvSpPr/>
          <p:nvPr/>
        </p:nvSpPr>
        <p:spPr>
          <a:xfrm>
            <a:off x="2656217" y="4710001"/>
            <a:ext cx="5564062" cy="468052"/>
          </a:xfrm>
          <a:prstGeom prst="roundRect">
            <a:avLst/>
          </a:prstGeom>
          <a:solidFill>
            <a:srgbClr val="A2965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chemeClr val="tx1"/>
                </a:solidFill>
                <a:latin typeface="Microsoft Uighur" pitchFamily="2" charset="-78"/>
                <a:cs typeface="Microsoft Uighur" pitchFamily="2" charset="-78"/>
              </a:rPr>
              <a:t>بمسلم «أعظم الله أجرك وأحسن عزاءك وغفر لميتك»</a:t>
            </a:r>
          </a:p>
        </p:txBody>
      </p:sp>
      <p:sp>
        <p:nvSpPr>
          <p:cNvPr id="17" name="مستطيل مستدير الزوايا 16"/>
          <p:cNvSpPr/>
          <p:nvPr/>
        </p:nvSpPr>
        <p:spPr>
          <a:xfrm>
            <a:off x="2656217" y="5430080"/>
            <a:ext cx="5564062" cy="461736"/>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000" dirty="0">
                <a:solidFill>
                  <a:sysClr val="windowText" lastClr="000000"/>
                </a:solidFill>
                <a:latin typeface="Microsoft Uighur" pitchFamily="2" charset="-78"/>
                <a:cs typeface="Microsoft Uighur" pitchFamily="2" charset="-78"/>
              </a:rPr>
              <a:t>وبكافر « أعظم الله أجرك وأحسن عزاءك»</a:t>
            </a:r>
          </a:p>
        </p:txBody>
      </p:sp>
      <p:cxnSp>
        <p:nvCxnSpPr>
          <p:cNvPr id="18" name="رابط مستقيم 17"/>
          <p:cNvCxnSpPr/>
          <p:nvPr/>
        </p:nvCxnSpPr>
        <p:spPr>
          <a:xfrm>
            <a:off x="5438248" y="4385965"/>
            <a:ext cx="0" cy="324036"/>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a:endCxn id="17" idx="0"/>
          </p:cNvCxnSpPr>
          <p:nvPr/>
        </p:nvCxnSpPr>
        <p:spPr>
          <a:xfrm>
            <a:off x="5438248" y="5178056"/>
            <a:ext cx="0" cy="252027"/>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0" name="مستطيل مستدير الزوايا 19"/>
          <p:cNvSpPr/>
          <p:nvPr/>
        </p:nvSpPr>
        <p:spPr>
          <a:xfrm>
            <a:off x="7506470" y="3123068"/>
            <a:ext cx="2601795" cy="611862"/>
          </a:xfrm>
          <a:prstGeom prst="roundRect">
            <a:avLst/>
          </a:prstGeom>
          <a:solidFill>
            <a:schemeClr val="bg2"/>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solidFill>
                  <a:sysClr val="windowText" lastClr="000000"/>
                </a:solidFill>
                <a:cs typeface="Akhbar MT" pitchFamily="2" charset="-78"/>
              </a:rPr>
              <a:t>    و لا تعزية بعد ثلاث</a:t>
            </a:r>
          </a:p>
        </p:txBody>
      </p:sp>
      <p:pic>
        <p:nvPicPr>
          <p:cNvPr id="21" name="صورة 20">
            <a:extLst>
              <a:ext uri="{FF2B5EF4-FFF2-40B4-BE49-F238E27FC236}">
                <a16:creationId xmlns:a16="http://schemas.microsoft.com/office/drawing/2014/main" id="{A73C7BBE-EB27-4C8D-8CFE-1FD80EE9A77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3111" t="-5000" r="20556"/>
          <a:stretch/>
        </p:blipFill>
        <p:spPr>
          <a:xfrm>
            <a:off x="9717543" y="3253400"/>
            <a:ext cx="376023" cy="342790"/>
          </a:xfrm>
          <a:prstGeom prst="rect">
            <a:avLst/>
          </a:prstGeom>
        </p:spPr>
      </p:pic>
    </p:spTree>
    <p:extLst>
      <p:ext uri="{BB962C8B-B14F-4D97-AF65-F5344CB8AC3E}">
        <p14:creationId xmlns:p14="http://schemas.microsoft.com/office/powerpoint/2010/main" val="268535895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2795</TotalTime>
  <Words>5682</Words>
  <Application>Microsoft Office PowerPoint</Application>
  <PresentationFormat>شاشة عريضة</PresentationFormat>
  <Paragraphs>812</Paragraphs>
  <Slides>105</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105</vt:i4>
      </vt:variant>
    </vt:vector>
  </HeadingPairs>
  <TitlesOfParts>
    <vt:vector size="110" baseType="lpstr">
      <vt:lpstr>Arabic Typesetting</vt:lpstr>
      <vt:lpstr>Arial</vt:lpstr>
      <vt:lpstr>Calibri</vt:lpstr>
      <vt:lpstr>Microsoft Uighur</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ALMASAR</dc:creator>
  <cp:lastModifiedBy>ايمان سالم</cp:lastModifiedBy>
  <cp:revision>224</cp:revision>
  <dcterms:created xsi:type="dcterms:W3CDTF">2020-08-08T20:47:03Z</dcterms:created>
  <dcterms:modified xsi:type="dcterms:W3CDTF">2020-10-01T22:46:44Z</dcterms:modified>
</cp:coreProperties>
</file>